
<file path=[Content_Types].xml><?xml version="1.0" encoding="utf-8"?>
<Types xmlns="http://schemas.openxmlformats.org/package/2006/content-types">
  <Default Extension="emf" ContentType="image/x-emf"/>
  <Default Extension="mp4" ContentType="video/mp4"/>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1.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1.xml" ContentType="application/vnd.openxmlformats-officedocument.themeOverride+xml"/>
  <Override PartName="/ppt/notesSlides/notesSlide18.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2.xml" ContentType="application/vnd.openxmlformats-officedocument.themeOverr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8"/>
  </p:notesMasterIdLst>
  <p:sldIdLst>
    <p:sldId id="256" r:id="rId2"/>
    <p:sldId id="266" r:id="rId3"/>
    <p:sldId id="892" r:id="rId4"/>
    <p:sldId id="1069" r:id="rId5"/>
    <p:sldId id="1132" r:id="rId6"/>
    <p:sldId id="1053" r:id="rId7"/>
    <p:sldId id="1116" r:id="rId8"/>
    <p:sldId id="1111" r:id="rId9"/>
    <p:sldId id="1118" r:id="rId10"/>
    <p:sldId id="1112" r:id="rId11"/>
    <p:sldId id="1119" r:id="rId12"/>
    <p:sldId id="1129" r:id="rId13"/>
    <p:sldId id="1122" r:id="rId14"/>
    <p:sldId id="1120" r:id="rId15"/>
    <p:sldId id="1113" r:id="rId16"/>
    <p:sldId id="1117" r:id="rId17"/>
    <p:sldId id="337" r:id="rId18"/>
    <p:sldId id="1123" r:id="rId19"/>
    <p:sldId id="1126" r:id="rId20"/>
    <p:sldId id="1114" r:id="rId21"/>
    <p:sldId id="1115" r:id="rId22"/>
    <p:sldId id="1125" r:id="rId23"/>
    <p:sldId id="1128" r:id="rId24"/>
    <p:sldId id="1131" r:id="rId25"/>
    <p:sldId id="1130" r:id="rId26"/>
    <p:sldId id="913"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33"/>
    <a:srgbClr val="C91907"/>
    <a:srgbClr val="212121"/>
    <a:srgbClr val="5A05C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 mediu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7" autoAdjust="0"/>
    <p:restoredTop sz="94660"/>
  </p:normalViewPr>
  <p:slideViewPr>
    <p:cSldViewPr snapToGrid="0">
      <p:cViewPr varScale="1">
        <p:scale>
          <a:sx n="59" d="100"/>
          <a:sy n="59" d="100"/>
        </p:scale>
        <p:origin x="850" y="3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DanielManate\Diverse\ANEVAR\2025\Conferinte\Salonic\BV%20Workshop\Studiu%20de%20caz\Lacto%20Food\Rezolvare\imf-dm-export-20220515.xls"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D:\Lucrari%202025\Piata\FMI\imf-dm-export-20240103.xls"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DanielManate\Diverse\ANEVAR\2025\Conferinte\Salonic\BV%20Workshop\Studiu%20de%20caz\Abordare%20Piata%20Lacto%202022%20Reconciliere%20Modificata.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DanielManate\Diverse\ANEVAR\2025\Conferinte\Salonic\BV%20Workshop\Studiu%20de%20caz\Abordare%20Piata%20Lacto%202022%20Reconciliere%20Modificata.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oleObject" Target="file:///C:\Users\DanielManate\Diverse\ANEVAR\2025\Conferinte\Salonic\BV%20Workshop\Studiu%20de%20caz\Football-Field-Chart-Template.xlsx" TargetMode="External"/></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oleObject" Target="file:///C:\Users\DanielManate\Diverse\ANEVAR\2025\Conferinte\Salonic\BV%20Workshop\Studiu%20de%20caz\Football-Field-Chart-Template.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o-RO"/>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ro-RO" sz="1100" b="1" dirty="0" err="1">
                <a:latin typeface="Arial" panose="020B0604020202020204" pitchFamily="34" charset="0"/>
                <a:cs typeface="Arial" panose="020B0604020202020204" pitchFamily="34" charset="0"/>
              </a:rPr>
              <a:t>Historical</a:t>
            </a:r>
            <a:r>
              <a:rPr lang="ro-RO" sz="1100" b="1" dirty="0">
                <a:latin typeface="Arial" panose="020B0604020202020204" pitchFamily="34" charset="0"/>
                <a:cs typeface="Arial" panose="020B0604020202020204" pitchFamily="34" charset="0"/>
              </a:rPr>
              <a:t> &amp; </a:t>
            </a:r>
            <a:r>
              <a:rPr lang="ro-RO" sz="1100" b="1" dirty="0" err="1">
                <a:latin typeface="Arial" panose="020B0604020202020204" pitchFamily="34" charset="0"/>
                <a:cs typeface="Arial" panose="020B0604020202020204" pitchFamily="34" charset="0"/>
              </a:rPr>
              <a:t>Forecasted</a:t>
            </a:r>
            <a:r>
              <a:rPr lang="ro-RO" sz="1100" b="1" dirty="0">
                <a:latin typeface="Arial" panose="020B0604020202020204" pitchFamily="34" charset="0"/>
                <a:cs typeface="Arial" panose="020B0604020202020204" pitchFamily="34" charset="0"/>
              </a:rPr>
              <a:t> </a:t>
            </a:r>
            <a:r>
              <a:rPr lang="ro-RO" sz="1100" b="1" dirty="0" err="1">
                <a:latin typeface="Arial" panose="020B0604020202020204" pitchFamily="34" charset="0"/>
                <a:cs typeface="Arial" panose="020B0604020202020204" pitchFamily="34" charset="0"/>
              </a:rPr>
              <a:t>average</a:t>
            </a:r>
            <a:r>
              <a:rPr lang="ro-RO" sz="1100" b="1" baseline="0" dirty="0">
                <a:latin typeface="Arial" panose="020B0604020202020204" pitchFamily="34" charset="0"/>
                <a:cs typeface="Arial" panose="020B0604020202020204" pitchFamily="34" charset="0"/>
              </a:rPr>
              <a:t> </a:t>
            </a:r>
            <a:r>
              <a:rPr lang="ro-RO" sz="1100" b="1" baseline="0" dirty="0" err="1">
                <a:latin typeface="Arial" panose="020B0604020202020204" pitchFamily="34" charset="0"/>
                <a:cs typeface="Arial" panose="020B0604020202020204" pitchFamily="34" charset="0"/>
              </a:rPr>
              <a:t>annual</a:t>
            </a:r>
            <a:r>
              <a:rPr lang="ro-RO" sz="1100" b="1" baseline="0" dirty="0">
                <a:latin typeface="Arial" panose="020B0604020202020204" pitchFamily="34" charset="0"/>
                <a:cs typeface="Arial" panose="020B0604020202020204" pitchFamily="34" charset="0"/>
              </a:rPr>
              <a:t> </a:t>
            </a:r>
            <a:r>
              <a:rPr lang="ro-RO" sz="1100" b="1" baseline="0" dirty="0" err="1">
                <a:latin typeface="Arial" panose="020B0604020202020204" pitchFamily="34" charset="0"/>
                <a:cs typeface="Arial" panose="020B0604020202020204" pitchFamily="34" charset="0"/>
              </a:rPr>
              <a:t>inflation</a:t>
            </a:r>
            <a:r>
              <a:rPr lang="ro-RO" sz="1100" b="1" baseline="0" dirty="0">
                <a:latin typeface="Arial" panose="020B0604020202020204" pitchFamily="34" charset="0"/>
                <a:cs typeface="Arial" panose="020B0604020202020204" pitchFamily="34" charset="0"/>
              </a:rPr>
              <a:t> rate (IMF data &amp; </a:t>
            </a:r>
            <a:r>
              <a:rPr lang="ro-RO" sz="1100" b="1" baseline="0" dirty="0" err="1">
                <a:latin typeface="Arial" panose="020B0604020202020204" pitchFamily="34" charset="0"/>
                <a:cs typeface="Arial" panose="020B0604020202020204" pitchFamily="34" charset="0"/>
              </a:rPr>
              <a:t>estimates</a:t>
            </a:r>
            <a:r>
              <a:rPr lang="ro-RO" sz="1100" b="1" baseline="0" dirty="0">
                <a:latin typeface="Arial" panose="020B0604020202020204" pitchFamily="34" charset="0"/>
                <a:cs typeface="Arial" panose="020B0604020202020204" pitchFamily="34" charset="0"/>
              </a:rPr>
              <a:t>)</a:t>
            </a:r>
            <a:endParaRPr lang="en-US" sz="1100" b="1" dirty="0">
              <a:latin typeface="Arial" panose="020B0604020202020204" pitchFamily="34" charset="0"/>
              <a:cs typeface="Arial" panose="020B0604020202020204" pitchFamily="34" charset="0"/>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PCPIPCH!$A$2</c:f>
              <c:strCache>
                <c:ptCount val="1"/>
              </c:strCache>
            </c:strRef>
          </c:tx>
          <c:spPr>
            <a:ln w="28575" cap="rnd">
              <a:solidFill>
                <a:schemeClr val="accent1"/>
              </a:solidFill>
              <a:round/>
            </a:ln>
            <a:effectLst/>
          </c:spPr>
          <c:marker>
            <c:symbol val="none"/>
          </c:marker>
          <c:cat>
            <c:numRef>
              <c:f>PCPIPCH!$B$1:$AW$1</c:f>
              <c:numCache>
                <c:formatCode>General</c:formatCode>
                <c:ptCount val="10"/>
                <c:pt idx="0">
                  <c:v>2018</c:v>
                </c:pt>
                <c:pt idx="1">
                  <c:v>2019</c:v>
                </c:pt>
                <c:pt idx="2">
                  <c:v>2020</c:v>
                </c:pt>
                <c:pt idx="3">
                  <c:v>2021</c:v>
                </c:pt>
                <c:pt idx="4">
                  <c:v>2022</c:v>
                </c:pt>
                <c:pt idx="5">
                  <c:v>2023</c:v>
                </c:pt>
                <c:pt idx="6">
                  <c:v>2024</c:v>
                </c:pt>
                <c:pt idx="7">
                  <c:v>2025</c:v>
                </c:pt>
                <c:pt idx="8">
                  <c:v>2026</c:v>
                </c:pt>
                <c:pt idx="9">
                  <c:v>2027</c:v>
                </c:pt>
              </c:numCache>
            </c:numRef>
          </c:cat>
          <c:val>
            <c:numRef>
              <c:f>PCPIPCH!$B$2:$AW$2</c:f>
            </c:numRef>
          </c:val>
          <c:smooth val="0"/>
          <c:extLst>
            <c:ext xmlns:c16="http://schemas.microsoft.com/office/drawing/2014/chart" uri="{C3380CC4-5D6E-409C-BE32-E72D297353CC}">
              <c16:uniqueId val="{00000000-7EC6-4999-90BA-8A56C89D149F}"/>
            </c:ext>
          </c:extLst>
        </c:ser>
        <c:ser>
          <c:idx val="1"/>
          <c:order val="1"/>
          <c:tx>
            <c:strRef>
              <c:f>PCPIPCH!$A$3</c:f>
              <c:strCache>
                <c:ptCount val="1"/>
                <c:pt idx="0">
                  <c:v>Romania</c:v>
                </c:pt>
              </c:strCache>
            </c:strRef>
          </c:tx>
          <c:spPr>
            <a:ln w="28575" cap="rnd">
              <a:solidFill>
                <a:schemeClr val="accent2"/>
              </a:solidFill>
              <a:round/>
            </a:ln>
            <a:effectLst/>
          </c:spPr>
          <c:marker>
            <c:symbol val="none"/>
          </c:marker>
          <c:dLbls>
            <c:dLbl>
              <c:idx val="0"/>
              <c:layout>
                <c:manualLayout>
                  <c:x val="2.7777777777777779E-3"/>
                  <c:y val="-1.388888888888888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EC6-4999-90BA-8A56C89D149F}"/>
                </c:ext>
              </c:extLst>
            </c:dLbl>
            <c:dLbl>
              <c:idx val="2"/>
              <c:layout>
                <c:manualLayout>
                  <c:x val="-7.7777777777777835E-2"/>
                  <c:y val="2.777777777777769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EC6-4999-90BA-8A56C89D149F}"/>
                </c:ext>
              </c:extLst>
            </c:dLbl>
            <c:dLbl>
              <c:idx val="3"/>
              <c:layout>
                <c:manualLayout>
                  <c:x val="-0.10277777777777783"/>
                  <c:y val="-2.777777777777777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EC6-4999-90BA-8A56C89D149F}"/>
                </c:ext>
              </c:extLst>
            </c:dLbl>
            <c:dLbl>
              <c:idx val="5"/>
              <c:layout>
                <c:manualLayout>
                  <c:x val="-8.3333333333334356E-3"/>
                  <c:y val="-3.703703703703703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7EC6-4999-90BA-8A56C89D149F}"/>
                </c:ext>
              </c:extLst>
            </c:dLbl>
            <c:dLbl>
              <c:idx val="6"/>
              <c:layout>
                <c:manualLayout>
                  <c:x val="0"/>
                  <c:y val="-4.166666666666675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7EC6-4999-90BA-8A56C89D149F}"/>
                </c:ext>
              </c:extLst>
            </c:dLbl>
            <c:dLbl>
              <c:idx val="7"/>
              <c:layout>
                <c:manualLayout>
                  <c:x val="-8.3333333333333332E-3"/>
                  <c:y val="-4.629629629629638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7EC6-4999-90BA-8A56C89D149F}"/>
                </c:ext>
              </c:extLst>
            </c:dLbl>
            <c:dLbl>
              <c:idx val="8"/>
              <c:layout>
                <c:manualLayout>
                  <c:x val="-1.3888888888888788E-2"/>
                  <c:y val="-5.092592592592601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7EC6-4999-90BA-8A56C89D149F}"/>
                </c:ext>
              </c:extLst>
            </c:dLbl>
            <c:dLbl>
              <c:idx val="9"/>
              <c:layout>
                <c:manualLayout>
                  <c:x val="0"/>
                  <c:y val="-4.166666666666675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7EC6-4999-90BA-8A56C89D149F}"/>
                </c:ext>
              </c:extLst>
            </c:dLbl>
            <c:numFmt formatCode="0.00%" sourceLinked="0"/>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PCPIPCH!$B$1:$AW$1</c:f>
              <c:numCache>
                <c:formatCode>General</c:formatCode>
                <c:ptCount val="10"/>
                <c:pt idx="0">
                  <c:v>2018</c:v>
                </c:pt>
                <c:pt idx="1">
                  <c:v>2019</c:v>
                </c:pt>
                <c:pt idx="2">
                  <c:v>2020</c:v>
                </c:pt>
                <c:pt idx="3">
                  <c:v>2021</c:v>
                </c:pt>
                <c:pt idx="4">
                  <c:v>2022</c:v>
                </c:pt>
                <c:pt idx="5">
                  <c:v>2023</c:v>
                </c:pt>
                <c:pt idx="6">
                  <c:v>2024</c:v>
                </c:pt>
                <c:pt idx="7">
                  <c:v>2025</c:v>
                </c:pt>
                <c:pt idx="8">
                  <c:v>2026</c:v>
                </c:pt>
                <c:pt idx="9">
                  <c:v>2027</c:v>
                </c:pt>
              </c:numCache>
            </c:numRef>
          </c:cat>
          <c:val>
            <c:numRef>
              <c:f>PCPIPCH!$B$3:$AW$3</c:f>
              <c:numCache>
                <c:formatCode>General</c:formatCode>
                <c:ptCount val="10"/>
                <c:pt idx="0">
                  <c:v>4.5999999999999999E-2</c:v>
                </c:pt>
                <c:pt idx="1">
                  <c:v>3.7999999999999999E-2</c:v>
                </c:pt>
                <c:pt idx="2">
                  <c:v>2.6000000000000002E-2</c:v>
                </c:pt>
                <c:pt idx="3">
                  <c:v>0.05</c:v>
                </c:pt>
                <c:pt idx="4">
                  <c:v>9.3000000000000013E-2</c:v>
                </c:pt>
                <c:pt idx="5">
                  <c:v>0.04</c:v>
                </c:pt>
                <c:pt idx="6">
                  <c:v>0.03</c:v>
                </c:pt>
                <c:pt idx="7">
                  <c:v>2.5000000000000001E-2</c:v>
                </c:pt>
                <c:pt idx="8">
                  <c:v>2.5000000000000001E-2</c:v>
                </c:pt>
                <c:pt idx="9">
                  <c:v>2.5000000000000001E-2</c:v>
                </c:pt>
              </c:numCache>
            </c:numRef>
          </c:val>
          <c:smooth val="0"/>
          <c:extLst>
            <c:ext xmlns:c16="http://schemas.microsoft.com/office/drawing/2014/chart" uri="{C3380CC4-5D6E-409C-BE32-E72D297353CC}">
              <c16:uniqueId val="{00000009-7EC6-4999-90BA-8A56C89D149F}"/>
            </c:ext>
          </c:extLst>
        </c:ser>
        <c:ser>
          <c:idx val="2"/>
          <c:order val="2"/>
          <c:tx>
            <c:strRef>
              <c:f>PCPIPCH!$A$4</c:f>
              <c:strCache>
                <c:ptCount val="1"/>
                <c:pt idx="0">
                  <c:v>Euro area</c:v>
                </c:pt>
              </c:strCache>
            </c:strRef>
          </c:tx>
          <c:spPr>
            <a:ln w="28575" cap="rnd">
              <a:solidFill>
                <a:schemeClr val="accent3"/>
              </a:solidFill>
              <a:round/>
            </a:ln>
            <a:effectLst/>
          </c:spPr>
          <c:marker>
            <c:symbol val="none"/>
          </c:marker>
          <c:dLbls>
            <c:dLbl>
              <c:idx val="0"/>
              <c:layout>
                <c:manualLayout>
                  <c:x val="-3.0555555555555582E-2"/>
                  <c:y val="5.092592592592592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7EC6-4999-90BA-8A56C89D149F}"/>
                </c:ext>
              </c:extLst>
            </c:dLbl>
            <c:dLbl>
              <c:idx val="4"/>
              <c:layout>
                <c:manualLayout>
                  <c:x val="-5.5555555555555552E-2"/>
                  <c:y val="-4.166666666666666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7EC6-4999-90BA-8A56C89D149F}"/>
                </c:ext>
              </c:extLst>
            </c:dLbl>
            <c:dLbl>
              <c:idx val="5"/>
              <c:layout>
                <c:manualLayout>
                  <c:x val="-7.4999999999999997E-2"/>
                  <c:y val="5.555555555555555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7EC6-4999-90BA-8A56C89D149F}"/>
                </c:ext>
              </c:extLst>
            </c:dLbl>
            <c:dLbl>
              <c:idx val="6"/>
              <c:layout>
                <c:manualLayout>
                  <c:x val="-5.8333333333333438E-2"/>
                  <c:y val="4.166666666666666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7EC6-4999-90BA-8A56C89D149F}"/>
                </c:ext>
              </c:extLst>
            </c:dLbl>
            <c:dLbl>
              <c:idx val="7"/>
              <c:layout>
                <c:manualLayout>
                  <c:x val="-0.05"/>
                  <c:y val="4.629629629629629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7EC6-4999-90BA-8A56C89D149F}"/>
                </c:ext>
              </c:extLst>
            </c:dLbl>
            <c:dLbl>
              <c:idx val="8"/>
              <c:layout>
                <c:manualLayout>
                  <c:x val="-0.05"/>
                  <c:y val="4.629629629629629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7EC6-4999-90BA-8A56C89D149F}"/>
                </c:ext>
              </c:extLst>
            </c:dLbl>
            <c:dLbl>
              <c:idx val="9"/>
              <c:layout>
                <c:manualLayout>
                  <c:x val="-1.0185067526415994E-16"/>
                  <c:y val="2.777777777777769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7EC6-4999-90BA-8A56C89D149F}"/>
                </c:ext>
              </c:extLst>
            </c:dLbl>
            <c:numFmt formatCode="0.00%" sourceLinked="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PCPIPCH!$B$1:$AW$1</c:f>
              <c:numCache>
                <c:formatCode>General</c:formatCode>
                <c:ptCount val="10"/>
                <c:pt idx="0">
                  <c:v>2018</c:v>
                </c:pt>
                <c:pt idx="1">
                  <c:v>2019</c:v>
                </c:pt>
                <c:pt idx="2">
                  <c:v>2020</c:v>
                </c:pt>
                <c:pt idx="3">
                  <c:v>2021</c:v>
                </c:pt>
                <c:pt idx="4">
                  <c:v>2022</c:v>
                </c:pt>
                <c:pt idx="5">
                  <c:v>2023</c:v>
                </c:pt>
                <c:pt idx="6">
                  <c:v>2024</c:v>
                </c:pt>
                <c:pt idx="7">
                  <c:v>2025</c:v>
                </c:pt>
                <c:pt idx="8">
                  <c:v>2026</c:v>
                </c:pt>
                <c:pt idx="9">
                  <c:v>2027</c:v>
                </c:pt>
              </c:numCache>
            </c:numRef>
          </c:cat>
          <c:val>
            <c:numRef>
              <c:f>PCPIPCH!$B$4:$AW$4</c:f>
              <c:numCache>
                <c:formatCode>General</c:formatCode>
                <c:ptCount val="10"/>
                <c:pt idx="0">
                  <c:v>1.8000000000000002E-2</c:v>
                </c:pt>
                <c:pt idx="1">
                  <c:v>1.2E-2</c:v>
                </c:pt>
                <c:pt idx="2">
                  <c:v>3.0000000000000001E-3</c:v>
                </c:pt>
                <c:pt idx="3">
                  <c:v>2.6000000000000002E-2</c:v>
                </c:pt>
                <c:pt idx="4">
                  <c:v>5.2999999999999999E-2</c:v>
                </c:pt>
                <c:pt idx="5">
                  <c:v>2.3E-2</c:v>
                </c:pt>
                <c:pt idx="6">
                  <c:v>1.8000000000000002E-2</c:v>
                </c:pt>
                <c:pt idx="7">
                  <c:v>1.8000000000000002E-2</c:v>
                </c:pt>
                <c:pt idx="8">
                  <c:v>1.8000000000000002E-2</c:v>
                </c:pt>
                <c:pt idx="9">
                  <c:v>1.9E-2</c:v>
                </c:pt>
              </c:numCache>
            </c:numRef>
          </c:val>
          <c:smooth val="0"/>
          <c:extLst>
            <c:ext xmlns:c16="http://schemas.microsoft.com/office/drawing/2014/chart" uri="{C3380CC4-5D6E-409C-BE32-E72D297353CC}">
              <c16:uniqueId val="{00000011-7EC6-4999-90BA-8A56C89D149F}"/>
            </c:ext>
          </c:extLst>
        </c:ser>
        <c:dLbls>
          <c:showLegendKey val="0"/>
          <c:showVal val="0"/>
          <c:showCatName val="0"/>
          <c:showSerName val="0"/>
          <c:showPercent val="0"/>
          <c:showBubbleSize val="0"/>
        </c:dLbls>
        <c:smooth val="0"/>
        <c:axId val="214253999"/>
        <c:axId val="214254479"/>
      </c:lineChart>
      <c:catAx>
        <c:axId val="21425399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214254479"/>
        <c:crosses val="autoZero"/>
        <c:auto val="1"/>
        <c:lblAlgn val="ctr"/>
        <c:lblOffset val="100"/>
        <c:noMultiLvlLbl val="0"/>
      </c:catAx>
      <c:valAx>
        <c:axId val="214254479"/>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425399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o-RO"/>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100" b="1" dirty="0">
                <a:latin typeface="Arial" panose="020B0604020202020204" pitchFamily="34" charset="0"/>
                <a:cs typeface="Arial" panose="020B0604020202020204" pitchFamily="34" charset="0"/>
              </a:rPr>
              <a:t>Historical GDP Growth rate &amp; Estimates (IMF </a:t>
            </a:r>
            <a:r>
              <a:rPr lang="ro-RO" sz="1100" b="1" i="0" u="none" strike="noStrike" kern="1200" spc="0" baseline="0" dirty="0">
                <a:solidFill>
                  <a:prstClr val="white">
                    <a:lumMod val="65000"/>
                    <a:lumOff val="35000"/>
                  </a:prstClr>
                </a:solidFill>
                <a:latin typeface="Arial" panose="020B0604020202020204" pitchFamily="34" charset="0"/>
                <a:cs typeface="Arial" panose="020B0604020202020204" pitchFamily="34" charset="0"/>
              </a:rPr>
              <a:t>data &amp; </a:t>
            </a:r>
            <a:r>
              <a:rPr lang="ro-RO" sz="1100" b="1" i="0" u="none" strike="noStrike" kern="1200" spc="0" baseline="0" dirty="0" err="1">
                <a:solidFill>
                  <a:prstClr val="white">
                    <a:lumMod val="65000"/>
                    <a:lumOff val="35000"/>
                  </a:prstClr>
                </a:solidFill>
                <a:latin typeface="Arial" panose="020B0604020202020204" pitchFamily="34" charset="0"/>
                <a:cs typeface="Arial" panose="020B0604020202020204" pitchFamily="34" charset="0"/>
              </a:rPr>
              <a:t>estimates</a:t>
            </a:r>
            <a:r>
              <a:rPr lang="en-US" sz="1100" b="1" dirty="0">
                <a:latin typeface="Arial" panose="020B0604020202020204" pitchFamily="34" charset="0"/>
                <a:cs typeface="Arial" panose="020B0604020202020204" pitchFamily="34" charset="0"/>
              </a:rPr>
              <a:t>)</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NGDP_RPCH!$A$2</c:f>
              <c:strCache>
                <c:ptCount val="1"/>
              </c:strCache>
            </c:strRef>
          </c:tx>
          <c:spPr>
            <a:solidFill>
              <a:schemeClr val="accent1"/>
            </a:solidFill>
            <a:ln>
              <a:noFill/>
            </a:ln>
            <a:effectLst/>
          </c:spPr>
          <c:invertIfNegative val="0"/>
          <c:cat>
            <c:numRef>
              <c:f>NGDP_RPCH!$B$1:$AW$1</c:f>
              <c:numCache>
                <c:formatCode>General</c:formatCode>
                <c:ptCount val="9"/>
                <c:pt idx="0">
                  <c:v>2019</c:v>
                </c:pt>
                <c:pt idx="1">
                  <c:v>2020</c:v>
                </c:pt>
                <c:pt idx="2">
                  <c:v>2021</c:v>
                </c:pt>
                <c:pt idx="3">
                  <c:v>2022</c:v>
                </c:pt>
                <c:pt idx="4">
                  <c:v>2023</c:v>
                </c:pt>
                <c:pt idx="5">
                  <c:v>2024</c:v>
                </c:pt>
                <c:pt idx="6">
                  <c:v>2025</c:v>
                </c:pt>
                <c:pt idx="7">
                  <c:v>2026</c:v>
                </c:pt>
                <c:pt idx="8">
                  <c:v>2027</c:v>
                </c:pt>
              </c:numCache>
            </c:numRef>
          </c:cat>
          <c:val>
            <c:numRef>
              <c:f>NGDP_RPCH!$B$2:$AW$2</c:f>
            </c:numRef>
          </c:val>
          <c:extLst>
            <c:ext xmlns:c16="http://schemas.microsoft.com/office/drawing/2014/chart" uri="{C3380CC4-5D6E-409C-BE32-E72D297353CC}">
              <c16:uniqueId val="{00000000-C45E-45B6-B916-7ABE8277CA48}"/>
            </c:ext>
          </c:extLst>
        </c:ser>
        <c:ser>
          <c:idx val="1"/>
          <c:order val="1"/>
          <c:tx>
            <c:strRef>
              <c:f>NGDP_RPCH!$A$3</c:f>
              <c:strCache>
                <c:ptCount val="1"/>
                <c:pt idx="0">
                  <c:v>Germany</c:v>
                </c:pt>
              </c:strCache>
            </c:strRef>
          </c:tx>
          <c:spPr>
            <a:solidFill>
              <a:schemeClr val="accent2"/>
            </a:solidFill>
            <a:ln>
              <a:noFill/>
            </a:ln>
            <a:effectLst/>
          </c:spPr>
          <c:invertIfNegative val="0"/>
          <c:cat>
            <c:numRef>
              <c:f>NGDP_RPCH!$B$1:$AW$1</c:f>
              <c:numCache>
                <c:formatCode>General</c:formatCode>
                <c:ptCount val="9"/>
                <c:pt idx="0">
                  <c:v>2019</c:v>
                </c:pt>
                <c:pt idx="1">
                  <c:v>2020</c:v>
                </c:pt>
                <c:pt idx="2">
                  <c:v>2021</c:v>
                </c:pt>
                <c:pt idx="3">
                  <c:v>2022</c:v>
                </c:pt>
                <c:pt idx="4">
                  <c:v>2023</c:v>
                </c:pt>
                <c:pt idx="5">
                  <c:v>2024</c:v>
                </c:pt>
                <c:pt idx="6">
                  <c:v>2025</c:v>
                </c:pt>
                <c:pt idx="7">
                  <c:v>2026</c:v>
                </c:pt>
                <c:pt idx="8">
                  <c:v>2027</c:v>
                </c:pt>
              </c:numCache>
            </c:numRef>
          </c:cat>
          <c:val>
            <c:numRef>
              <c:f>NGDP_RPCH!$B$3:$AW$3</c:f>
            </c:numRef>
          </c:val>
          <c:extLst>
            <c:ext xmlns:c16="http://schemas.microsoft.com/office/drawing/2014/chart" uri="{C3380CC4-5D6E-409C-BE32-E72D297353CC}">
              <c16:uniqueId val="{00000001-C45E-45B6-B916-7ABE8277CA48}"/>
            </c:ext>
          </c:extLst>
        </c:ser>
        <c:ser>
          <c:idx val="2"/>
          <c:order val="2"/>
          <c:tx>
            <c:strRef>
              <c:f>NGDP_RPCH!$A$4</c:f>
              <c:strCache>
                <c:ptCount val="1"/>
                <c:pt idx="0">
                  <c:v>Romania</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NGDP_RPCH!$B$1:$AW$1</c:f>
              <c:numCache>
                <c:formatCode>General</c:formatCode>
                <c:ptCount val="9"/>
                <c:pt idx="0">
                  <c:v>2019</c:v>
                </c:pt>
                <c:pt idx="1">
                  <c:v>2020</c:v>
                </c:pt>
                <c:pt idx="2">
                  <c:v>2021</c:v>
                </c:pt>
                <c:pt idx="3">
                  <c:v>2022</c:v>
                </c:pt>
                <c:pt idx="4">
                  <c:v>2023</c:v>
                </c:pt>
                <c:pt idx="5">
                  <c:v>2024</c:v>
                </c:pt>
                <c:pt idx="6">
                  <c:v>2025</c:v>
                </c:pt>
                <c:pt idx="7">
                  <c:v>2026</c:v>
                </c:pt>
                <c:pt idx="8">
                  <c:v>2027</c:v>
                </c:pt>
              </c:numCache>
            </c:numRef>
          </c:cat>
          <c:val>
            <c:numRef>
              <c:f>NGDP_RPCH!$B$4:$AW$4</c:f>
              <c:numCache>
                <c:formatCode>General</c:formatCode>
                <c:ptCount val="9"/>
                <c:pt idx="0">
                  <c:v>3.8</c:v>
                </c:pt>
                <c:pt idx="1">
                  <c:v>-3.7</c:v>
                </c:pt>
                <c:pt idx="2">
                  <c:v>5.9</c:v>
                </c:pt>
                <c:pt idx="3">
                  <c:v>4.7</c:v>
                </c:pt>
                <c:pt idx="4">
                  <c:v>2.2000000000000002</c:v>
                </c:pt>
                <c:pt idx="5">
                  <c:v>3.8</c:v>
                </c:pt>
                <c:pt idx="6">
                  <c:v>3.8</c:v>
                </c:pt>
                <c:pt idx="7">
                  <c:v>3.8</c:v>
                </c:pt>
                <c:pt idx="8">
                  <c:v>3.8</c:v>
                </c:pt>
              </c:numCache>
            </c:numRef>
          </c:val>
          <c:extLst>
            <c:ext xmlns:c16="http://schemas.microsoft.com/office/drawing/2014/chart" uri="{C3380CC4-5D6E-409C-BE32-E72D297353CC}">
              <c16:uniqueId val="{00000002-C45E-45B6-B916-7ABE8277CA48}"/>
            </c:ext>
          </c:extLst>
        </c:ser>
        <c:ser>
          <c:idx val="3"/>
          <c:order val="3"/>
          <c:tx>
            <c:strRef>
              <c:f>NGDP_RPCH!$A$5</c:f>
              <c:strCache>
                <c:ptCount val="1"/>
                <c:pt idx="0">
                  <c:v>Eastern Europe </c:v>
                </c:pt>
              </c:strCache>
            </c:strRef>
          </c:tx>
          <c:spPr>
            <a:solidFill>
              <a:schemeClr val="accent4"/>
            </a:solidFill>
            <a:ln>
              <a:noFill/>
            </a:ln>
            <a:effectLst/>
          </c:spPr>
          <c:invertIfNegative val="0"/>
          <c:cat>
            <c:numRef>
              <c:f>NGDP_RPCH!$B$1:$AW$1</c:f>
              <c:numCache>
                <c:formatCode>General</c:formatCode>
                <c:ptCount val="9"/>
                <c:pt idx="0">
                  <c:v>2019</c:v>
                </c:pt>
                <c:pt idx="1">
                  <c:v>2020</c:v>
                </c:pt>
                <c:pt idx="2">
                  <c:v>2021</c:v>
                </c:pt>
                <c:pt idx="3">
                  <c:v>2022</c:v>
                </c:pt>
                <c:pt idx="4">
                  <c:v>2023</c:v>
                </c:pt>
                <c:pt idx="5">
                  <c:v>2024</c:v>
                </c:pt>
                <c:pt idx="6">
                  <c:v>2025</c:v>
                </c:pt>
                <c:pt idx="7">
                  <c:v>2026</c:v>
                </c:pt>
                <c:pt idx="8">
                  <c:v>2027</c:v>
                </c:pt>
              </c:numCache>
            </c:numRef>
          </c:cat>
          <c:val>
            <c:numRef>
              <c:f>NGDP_RPCH!$B$5:$AW$5</c:f>
            </c:numRef>
          </c:val>
          <c:extLst>
            <c:ext xmlns:c16="http://schemas.microsoft.com/office/drawing/2014/chart" uri="{C3380CC4-5D6E-409C-BE32-E72D297353CC}">
              <c16:uniqueId val="{00000003-C45E-45B6-B916-7ABE8277CA48}"/>
            </c:ext>
          </c:extLst>
        </c:ser>
        <c:ser>
          <c:idx val="4"/>
          <c:order val="4"/>
          <c:tx>
            <c:strRef>
              <c:f>NGDP_RPCH!$A$6</c:f>
              <c:strCache>
                <c:ptCount val="1"/>
                <c:pt idx="0">
                  <c:v>Europe</c:v>
                </c:pt>
              </c:strCache>
            </c:strRef>
          </c:tx>
          <c:spPr>
            <a:solidFill>
              <a:schemeClr val="accent5"/>
            </a:solidFill>
            <a:ln>
              <a:noFill/>
            </a:ln>
            <a:effectLst/>
          </c:spPr>
          <c:invertIfNegative val="0"/>
          <c:cat>
            <c:numRef>
              <c:f>NGDP_RPCH!$B$1:$AW$1</c:f>
              <c:numCache>
                <c:formatCode>General</c:formatCode>
                <c:ptCount val="9"/>
                <c:pt idx="0">
                  <c:v>2019</c:v>
                </c:pt>
                <c:pt idx="1">
                  <c:v>2020</c:v>
                </c:pt>
                <c:pt idx="2">
                  <c:v>2021</c:v>
                </c:pt>
                <c:pt idx="3">
                  <c:v>2022</c:v>
                </c:pt>
                <c:pt idx="4">
                  <c:v>2023</c:v>
                </c:pt>
                <c:pt idx="5">
                  <c:v>2024</c:v>
                </c:pt>
                <c:pt idx="6">
                  <c:v>2025</c:v>
                </c:pt>
                <c:pt idx="7">
                  <c:v>2026</c:v>
                </c:pt>
                <c:pt idx="8">
                  <c:v>2027</c:v>
                </c:pt>
              </c:numCache>
            </c:numRef>
          </c:cat>
          <c:val>
            <c:numRef>
              <c:f>NGDP_RPCH!$B$6:$AW$6</c:f>
            </c:numRef>
          </c:val>
          <c:extLst>
            <c:ext xmlns:c16="http://schemas.microsoft.com/office/drawing/2014/chart" uri="{C3380CC4-5D6E-409C-BE32-E72D297353CC}">
              <c16:uniqueId val="{00000004-C45E-45B6-B916-7ABE8277CA48}"/>
            </c:ext>
          </c:extLst>
        </c:ser>
        <c:ser>
          <c:idx val="5"/>
          <c:order val="5"/>
          <c:tx>
            <c:strRef>
              <c:f>NGDP_RPCH!$A$7</c:f>
              <c:strCache>
                <c:ptCount val="1"/>
                <c:pt idx="0">
                  <c:v>Western Europe</c:v>
                </c:pt>
              </c:strCache>
            </c:strRef>
          </c:tx>
          <c:spPr>
            <a:solidFill>
              <a:schemeClr val="accent6"/>
            </a:solidFill>
            <a:ln>
              <a:noFill/>
            </a:ln>
            <a:effectLst/>
          </c:spPr>
          <c:invertIfNegative val="0"/>
          <c:cat>
            <c:numRef>
              <c:f>NGDP_RPCH!$B$1:$AW$1</c:f>
              <c:numCache>
                <c:formatCode>General</c:formatCode>
                <c:ptCount val="9"/>
                <c:pt idx="0">
                  <c:v>2019</c:v>
                </c:pt>
                <c:pt idx="1">
                  <c:v>2020</c:v>
                </c:pt>
                <c:pt idx="2">
                  <c:v>2021</c:v>
                </c:pt>
                <c:pt idx="3">
                  <c:v>2022</c:v>
                </c:pt>
                <c:pt idx="4">
                  <c:v>2023</c:v>
                </c:pt>
                <c:pt idx="5">
                  <c:v>2024</c:v>
                </c:pt>
                <c:pt idx="6">
                  <c:v>2025</c:v>
                </c:pt>
                <c:pt idx="7">
                  <c:v>2026</c:v>
                </c:pt>
                <c:pt idx="8">
                  <c:v>2027</c:v>
                </c:pt>
              </c:numCache>
            </c:numRef>
          </c:cat>
          <c:val>
            <c:numRef>
              <c:f>NGDP_RPCH!$B$7:$AW$7</c:f>
            </c:numRef>
          </c:val>
          <c:extLst>
            <c:ext xmlns:c16="http://schemas.microsoft.com/office/drawing/2014/chart" uri="{C3380CC4-5D6E-409C-BE32-E72D297353CC}">
              <c16:uniqueId val="{00000005-C45E-45B6-B916-7ABE8277CA48}"/>
            </c:ext>
          </c:extLst>
        </c:ser>
        <c:ser>
          <c:idx val="6"/>
          <c:order val="6"/>
          <c:tx>
            <c:strRef>
              <c:f>NGDP_RPCH!$A$8</c:f>
              <c:strCache>
                <c:ptCount val="1"/>
                <c:pt idx="0">
                  <c:v>Euro area</c:v>
                </c:pt>
              </c:strCache>
            </c:strRef>
          </c:tx>
          <c:spPr>
            <a:solidFill>
              <a:schemeClr val="accent1">
                <a:lumMod val="60000"/>
              </a:schemeClr>
            </a:solidFill>
            <a:ln>
              <a:noFill/>
            </a:ln>
            <a:effectLst/>
          </c:spPr>
          <c:invertIfNegative val="0"/>
          <c:cat>
            <c:numRef>
              <c:f>NGDP_RPCH!$B$1:$AW$1</c:f>
              <c:numCache>
                <c:formatCode>General</c:formatCode>
                <c:ptCount val="9"/>
                <c:pt idx="0">
                  <c:v>2019</c:v>
                </c:pt>
                <c:pt idx="1">
                  <c:v>2020</c:v>
                </c:pt>
                <c:pt idx="2">
                  <c:v>2021</c:v>
                </c:pt>
                <c:pt idx="3">
                  <c:v>2022</c:v>
                </c:pt>
                <c:pt idx="4">
                  <c:v>2023</c:v>
                </c:pt>
                <c:pt idx="5">
                  <c:v>2024</c:v>
                </c:pt>
                <c:pt idx="6">
                  <c:v>2025</c:v>
                </c:pt>
                <c:pt idx="7">
                  <c:v>2026</c:v>
                </c:pt>
                <c:pt idx="8">
                  <c:v>2027</c:v>
                </c:pt>
              </c:numCache>
            </c:numRef>
          </c:cat>
          <c:val>
            <c:numRef>
              <c:f>NGDP_RPCH!$B$8:$AW$8</c:f>
            </c:numRef>
          </c:val>
          <c:extLst>
            <c:ext xmlns:c16="http://schemas.microsoft.com/office/drawing/2014/chart" uri="{C3380CC4-5D6E-409C-BE32-E72D297353CC}">
              <c16:uniqueId val="{00000006-C45E-45B6-B916-7ABE8277CA48}"/>
            </c:ext>
          </c:extLst>
        </c:ser>
        <c:ser>
          <c:idx val="7"/>
          <c:order val="7"/>
          <c:tx>
            <c:strRef>
              <c:f>NGDP_RPCH!$A$9</c:f>
              <c:strCache>
                <c:ptCount val="1"/>
                <c:pt idx="0">
                  <c:v>European Union</c:v>
                </c:pt>
              </c:strCache>
            </c:strRef>
          </c:tx>
          <c:spPr>
            <a:solidFill>
              <a:schemeClr val="accent2">
                <a:lumMod val="60000"/>
              </a:schemeClr>
            </a:solidFill>
            <a:ln>
              <a:noFill/>
            </a:ln>
            <a:effectLst/>
          </c:spPr>
          <c:invertIfNegative val="0"/>
          <c:dLbls>
            <c:dLbl>
              <c:idx val="2"/>
              <c:layout>
                <c:manualLayout>
                  <c:x val="2.5000000000000001E-2"/>
                  <c:y val="-2.1218890680033321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C45E-45B6-B916-7ABE8277CA48}"/>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NGDP_RPCH!$B$1:$AW$1</c:f>
              <c:numCache>
                <c:formatCode>General</c:formatCode>
                <c:ptCount val="9"/>
                <c:pt idx="0">
                  <c:v>2019</c:v>
                </c:pt>
                <c:pt idx="1">
                  <c:v>2020</c:v>
                </c:pt>
                <c:pt idx="2">
                  <c:v>2021</c:v>
                </c:pt>
                <c:pt idx="3">
                  <c:v>2022</c:v>
                </c:pt>
                <c:pt idx="4">
                  <c:v>2023</c:v>
                </c:pt>
                <c:pt idx="5">
                  <c:v>2024</c:v>
                </c:pt>
                <c:pt idx="6">
                  <c:v>2025</c:v>
                </c:pt>
                <c:pt idx="7">
                  <c:v>2026</c:v>
                </c:pt>
                <c:pt idx="8">
                  <c:v>2027</c:v>
                </c:pt>
              </c:numCache>
            </c:numRef>
          </c:cat>
          <c:val>
            <c:numRef>
              <c:f>NGDP_RPCH!$B$9:$AW$9</c:f>
              <c:numCache>
                <c:formatCode>General</c:formatCode>
                <c:ptCount val="9"/>
                <c:pt idx="0">
                  <c:v>2</c:v>
                </c:pt>
                <c:pt idx="1">
                  <c:v>-5.6</c:v>
                </c:pt>
                <c:pt idx="2">
                  <c:v>5.9</c:v>
                </c:pt>
                <c:pt idx="3">
                  <c:v>3.6</c:v>
                </c:pt>
                <c:pt idx="4">
                  <c:v>0.7</c:v>
                </c:pt>
                <c:pt idx="5">
                  <c:v>1.5</c:v>
                </c:pt>
                <c:pt idx="6">
                  <c:v>2.1</c:v>
                </c:pt>
                <c:pt idx="7">
                  <c:v>2</c:v>
                </c:pt>
                <c:pt idx="8">
                  <c:v>1.8</c:v>
                </c:pt>
              </c:numCache>
            </c:numRef>
          </c:val>
          <c:extLst>
            <c:ext xmlns:c16="http://schemas.microsoft.com/office/drawing/2014/chart" uri="{C3380CC4-5D6E-409C-BE32-E72D297353CC}">
              <c16:uniqueId val="{00000008-C45E-45B6-B916-7ABE8277CA48}"/>
            </c:ext>
          </c:extLst>
        </c:ser>
        <c:dLbls>
          <c:showLegendKey val="0"/>
          <c:showVal val="0"/>
          <c:showCatName val="0"/>
          <c:showSerName val="0"/>
          <c:showPercent val="0"/>
          <c:showBubbleSize val="0"/>
        </c:dLbls>
        <c:gapWidth val="219"/>
        <c:overlap val="-27"/>
        <c:axId val="216509199"/>
        <c:axId val="216513039"/>
      </c:barChart>
      <c:catAx>
        <c:axId val="21650919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216513039"/>
        <c:crosses val="autoZero"/>
        <c:auto val="1"/>
        <c:lblAlgn val="ctr"/>
        <c:lblOffset val="100"/>
        <c:noMultiLvlLbl val="0"/>
      </c:catAx>
      <c:valAx>
        <c:axId val="216513039"/>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650919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o-RO"/>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100" b="1" dirty="0">
                <a:latin typeface="Arial" panose="020B0604020202020204" pitchFamily="34" charset="0"/>
                <a:cs typeface="Arial" panose="020B0604020202020204" pitchFamily="34" charset="0"/>
              </a:rPr>
              <a:t>Company’s Sales evolution 2010 - 2021</a:t>
            </a:r>
            <a:endParaRPr lang="en-US" b="1" dirty="0">
              <a:latin typeface="Arial" panose="020B0604020202020204" pitchFamily="34" charset="0"/>
              <a:cs typeface="Arial" panose="020B0604020202020204" pitchFamily="34" charset="0"/>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21758420822397201"/>
          <c:y val="0.13726851851851851"/>
          <c:w val="0.77002777777777776"/>
          <c:h val="0.74708333333333332"/>
        </c:manualLayout>
      </c:layout>
      <c:barChart>
        <c:barDir val="col"/>
        <c:grouping val="clustered"/>
        <c:varyColors val="0"/>
        <c:ser>
          <c:idx val="0"/>
          <c:order val="0"/>
          <c:tx>
            <c:strRef>
              <c:f>Financiare!$B$3</c:f>
              <c:strCache>
                <c:ptCount val="1"/>
                <c:pt idx="0">
                  <c:v>Sales</c:v>
                </c:pt>
              </c:strCache>
            </c:strRef>
          </c:tx>
          <c:spPr>
            <a:solidFill>
              <a:schemeClr val="accent1"/>
            </a:solidFill>
            <a:ln>
              <a:noFill/>
            </a:ln>
            <a:effectLst/>
          </c:spPr>
          <c:invertIfNegative val="0"/>
          <c:trendline>
            <c:spPr>
              <a:ln w="25400" cap="rnd">
                <a:solidFill>
                  <a:schemeClr val="accent1"/>
                </a:solidFill>
                <a:prstDash val="dash"/>
              </a:ln>
              <a:effectLst/>
            </c:spPr>
            <c:trendlineType val="exp"/>
            <c:dispRSqr val="0"/>
            <c:dispEq val="0"/>
          </c:trendline>
          <c:cat>
            <c:numRef>
              <c:f>Financiare!$C$2:$N$2</c:f>
              <c:numCache>
                <c:formatCode>General</c:formatCode>
                <c:ptCount val="12"/>
                <c:pt idx="0">
                  <c:v>2010</c:v>
                </c:pt>
                <c:pt idx="1">
                  <c:v>2011</c:v>
                </c:pt>
                <c:pt idx="2">
                  <c:v>2012</c:v>
                </c:pt>
                <c:pt idx="3">
                  <c:v>2013</c:v>
                </c:pt>
                <c:pt idx="4">
                  <c:v>2014</c:v>
                </c:pt>
                <c:pt idx="5">
                  <c:v>2015</c:v>
                </c:pt>
                <c:pt idx="6">
                  <c:v>2016</c:v>
                </c:pt>
                <c:pt idx="7">
                  <c:v>2017</c:v>
                </c:pt>
                <c:pt idx="8">
                  <c:v>2018</c:v>
                </c:pt>
                <c:pt idx="9">
                  <c:v>2019</c:v>
                </c:pt>
                <c:pt idx="10">
                  <c:v>2020</c:v>
                </c:pt>
                <c:pt idx="11">
                  <c:v>2021</c:v>
                </c:pt>
              </c:numCache>
            </c:numRef>
          </c:cat>
          <c:val>
            <c:numRef>
              <c:f>Financiare!$C$3:$N$3</c:f>
              <c:numCache>
                <c:formatCode>_-* #,##0\ [$€-1]_-;\-* #,##0\ [$€-1]_-;_-* "-"??\ [$€-1]_-;_-@_-</c:formatCode>
                <c:ptCount val="12"/>
                <c:pt idx="0">
                  <c:v>12131365.372567248</c:v>
                </c:pt>
                <c:pt idx="1">
                  <c:v>9785724.4194741417</c:v>
                </c:pt>
                <c:pt idx="2">
                  <c:v>10766150.441583637</c:v>
                </c:pt>
                <c:pt idx="3">
                  <c:v>12651560.80111558</c:v>
                </c:pt>
                <c:pt idx="4">
                  <c:v>11911384.773953639</c:v>
                </c:pt>
                <c:pt idx="5">
                  <c:v>16886444.695943896</c:v>
                </c:pt>
                <c:pt idx="6">
                  <c:v>24608616.034437459</c:v>
                </c:pt>
                <c:pt idx="7">
                  <c:v>25061285.746043935</c:v>
                </c:pt>
                <c:pt idx="8">
                  <c:v>27863028.030961379</c:v>
                </c:pt>
                <c:pt idx="9">
                  <c:v>30269799.114811745</c:v>
                </c:pt>
                <c:pt idx="10">
                  <c:v>33519735.0498171</c:v>
                </c:pt>
                <c:pt idx="11">
                  <c:v>38229118.449505873</c:v>
                </c:pt>
              </c:numCache>
            </c:numRef>
          </c:val>
          <c:extLst>
            <c:ext xmlns:c16="http://schemas.microsoft.com/office/drawing/2014/chart" uri="{C3380CC4-5D6E-409C-BE32-E72D297353CC}">
              <c16:uniqueId val="{00000001-25CA-454E-B6D0-DEB3BDF8A893}"/>
            </c:ext>
          </c:extLst>
        </c:ser>
        <c:dLbls>
          <c:showLegendKey val="0"/>
          <c:showVal val="0"/>
          <c:showCatName val="0"/>
          <c:showSerName val="0"/>
          <c:showPercent val="0"/>
          <c:showBubbleSize val="0"/>
        </c:dLbls>
        <c:gapWidth val="219"/>
        <c:axId val="195053983"/>
        <c:axId val="195052063"/>
      </c:barChart>
      <c:catAx>
        <c:axId val="19505398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195052063"/>
        <c:crosses val="autoZero"/>
        <c:auto val="1"/>
        <c:lblAlgn val="ctr"/>
        <c:lblOffset val="100"/>
        <c:noMultiLvlLbl val="0"/>
      </c:catAx>
      <c:valAx>
        <c:axId val="195052063"/>
        <c:scaling>
          <c:orientation val="minMax"/>
        </c:scaling>
        <c:delete val="0"/>
        <c:axPos val="l"/>
        <c:majorGridlines>
          <c:spPr>
            <a:ln w="9525" cap="flat" cmpd="sng" algn="ctr">
              <a:solidFill>
                <a:schemeClr val="tx1">
                  <a:lumMod val="15000"/>
                  <a:lumOff val="85000"/>
                </a:schemeClr>
              </a:solidFill>
              <a:round/>
            </a:ln>
            <a:effectLst/>
          </c:spPr>
        </c:majorGridlines>
        <c:numFmt formatCode="_-* #,##0\ [$€-1]_-;\-* #,##0\ [$€-1]_-;_-* &quot;-&quot;??\ [$€-1]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195053983"/>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o-RO"/>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000" b="1">
                <a:latin typeface="Arial" panose="020B0604020202020204" pitchFamily="34" charset="0"/>
                <a:cs typeface="Arial" panose="020B0604020202020204" pitchFamily="34" charset="0"/>
              </a:rPr>
              <a:t>HR</a:t>
            </a:r>
            <a:r>
              <a:rPr lang="en-US" sz="1000" b="1" baseline="0">
                <a:latin typeface="Arial" panose="020B0604020202020204" pitchFamily="34" charset="0"/>
                <a:cs typeface="Arial" panose="020B0604020202020204" pitchFamily="34" charset="0"/>
              </a:rPr>
              <a:t> productivity evolution</a:t>
            </a:r>
            <a:endParaRPr lang="en-GB" sz="1000" b="1">
              <a:latin typeface="Arial" panose="020B0604020202020204" pitchFamily="34" charset="0"/>
              <a:cs typeface="Arial" panose="020B0604020202020204" pitchFamily="34" charset="0"/>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GB"/>
        </a:p>
      </c:txPr>
    </c:title>
    <c:autoTitleDeleted val="0"/>
    <c:plotArea>
      <c:layout/>
      <c:barChart>
        <c:barDir val="col"/>
        <c:grouping val="clustered"/>
        <c:varyColors val="0"/>
        <c:ser>
          <c:idx val="0"/>
          <c:order val="0"/>
          <c:tx>
            <c:strRef>
              <c:f>Financiare!$B$24</c:f>
              <c:strCache>
                <c:ptCount val="1"/>
                <c:pt idx="0">
                  <c:v>Sales/Employee</c:v>
                </c:pt>
              </c:strCache>
            </c:strRef>
          </c:tx>
          <c:spPr>
            <a:solidFill>
              <a:schemeClr val="accent1"/>
            </a:solidFill>
            <a:ln>
              <a:noFill/>
            </a:ln>
            <a:effectLst/>
          </c:spPr>
          <c:invertIfNegative val="0"/>
          <c:cat>
            <c:numRef>
              <c:f>Financiare!$H$23:$O$23</c:f>
              <c:numCache>
                <c:formatCode>General</c:formatCode>
                <c:ptCount val="8"/>
                <c:pt idx="0">
                  <c:v>2015</c:v>
                </c:pt>
                <c:pt idx="1">
                  <c:v>2016</c:v>
                </c:pt>
                <c:pt idx="2">
                  <c:v>2017</c:v>
                </c:pt>
                <c:pt idx="3">
                  <c:v>2018</c:v>
                </c:pt>
                <c:pt idx="4">
                  <c:v>2019</c:v>
                </c:pt>
                <c:pt idx="5">
                  <c:v>2020</c:v>
                </c:pt>
                <c:pt idx="6">
                  <c:v>2021</c:v>
                </c:pt>
              </c:numCache>
            </c:numRef>
          </c:cat>
          <c:val>
            <c:numRef>
              <c:f>Financiare!$H$24:$O$24</c:f>
              <c:numCache>
                <c:formatCode>_-* #,##0\ [$lei-418]_-;\-* #,##0\ [$lei-418]_-;_-* "-"??\ [$lei-418]_-;_-@_-</c:formatCode>
                <c:ptCount val="8"/>
                <c:pt idx="0">
                  <c:v>259791.45686067533</c:v>
                </c:pt>
                <c:pt idx="1">
                  <c:v>279643.36402769841</c:v>
                </c:pt>
                <c:pt idx="2">
                  <c:v>261055.05985462433</c:v>
                </c:pt>
                <c:pt idx="3">
                  <c:v>242287.20026922939</c:v>
                </c:pt>
                <c:pt idx="4">
                  <c:v>213167.59940008272</c:v>
                </c:pt>
                <c:pt idx="5">
                  <c:v>255875.84007493968</c:v>
                </c:pt>
                <c:pt idx="6">
                  <c:v>296349.75542252616</c:v>
                </c:pt>
              </c:numCache>
            </c:numRef>
          </c:val>
          <c:extLst>
            <c:ext xmlns:c16="http://schemas.microsoft.com/office/drawing/2014/chart" uri="{C3380CC4-5D6E-409C-BE32-E72D297353CC}">
              <c16:uniqueId val="{00000000-6CD5-4002-A7DB-EEF1373FB3B2}"/>
            </c:ext>
          </c:extLst>
        </c:ser>
        <c:dLbls>
          <c:showLegendKey val="0"/>
          <c:showVal val="0"/>
          <c:showCatName val="0"/>
          <c:showSerName val="0"/>
          <c:showPercent val="0"/>
          <c:showBubbleSize val="0"/>
        </c:dLbls>
        <c:gapWidth val="219"/>
        <c:overlap val="-27"/>
        <c:axId val="420994864"/>
        <c:axId val="420986960"/>
      </c:barChart>
      <c:lineChart>
        <c:grouping val="standard"/>
        <c:varyColors val="0"/>
        <c:ser>
          <c:idx val="1"/>
          <c:order val="1"/>
          <c:tx>
            <c:strRef>
              <c:f>Financiare!$B$25</c:f>
              <c:strCache>
                <c:ptCount val="1"/>
                <c:pt idx="0">
                  <c:v>Net profit/Employee</c:v>
                </c:pt>
              </c:strCache>
            </c:strRef>
          </c:tx>
          <c:spPr>
            <a:ln w="28575" cap="rnd">
              <a:solidFill>
                <a:schemeClr val="accent2"/>
              </a:solidFill>
              <a:round/>
            </a:ln>
            <a:effectLst/>
          </c:spPr>
          <c:marker>
            <c:symbol val="none"/>
          </c:marker>
          <c:cat>
            <c:numRef>
              <c:f>Financiare!$H$23:$O$23</c:f>
              <c:numCache>
                <c:formatCode>General</c:formatCode>
                <c:ptCount val="8"/>
                <c:pt idx="0">
                  <c:v>2015</c:v>
                </c:pt>
                <c:pt idx="1">
                  <c:v>2016</c:v>
                </c:pt>
                <c:pt idx="2">
                  <c:v>2017</c:v>
                </c:pt>
                <c:pt idx="3">
                  <c:v>2018</c:v>
                </c:pt>
                <c:pt idx="4">
                  <c:v>2019</c:v>
                </c:pt>
                <c:pt idx="5">
                  <c:v>2020</c:v>
                </c:pt>
                <c:pt idx="6">
                  <c:v>2021</c:v>
                </c:pt>
              </c:numCache>
            </c:numRef>
          </c:cat>
          <c:val>
            <c:numRef>
              <c:f>Financiare!$H$25:$O$25</c:f>
              <c:numCache>
                <c:formatCode>_-* #,##0\ [$lei-418]_-;\-* #,##0\ [$lei-418]_-;_-* "-"??\ [$lei-418]_-;_-@_-</c:formatCode>
                <c:ptCount val="8"/>
                <c:pt idx="0">
                  <c:v>66612.153846153844</c:v>
                </c:pt>
                <c:pt idx="1">
                  <c:v>91163.784090909088</c:v>
                </c:pt>
                <c:pt idx="2">
                  <c:v>58083.395833333336</c:v>
                </c:pt>
                <c:pt idx="3">
                  <c:v>32457.460869565217</c:v>
                </c:pt>
                <c:pt idx="4">
                  <c:v>25984.450704225354</c:v>
                </c:pt>
                <c:pt idx="5">
                  <c:v>69596.64122137404</c:v>
                </c:pt>
                <c:pt idx="6">
                  <c:v>83007.488372093023</c:v>
                </c:pt>
              </c:numCache>
            </c:numRef>
          </c:val>
          <c:smooth val="0"/>
          <c:extLst>
            <c:ext xmlns:c16="http://schemas.microsoft.com/office/drawing/2014/chart" uri="{C3380CC4-5D6E-409C-BE32-E72D297353CC}">
              <c16:uniqueId val="{00000001-6CD5-4002-A7DB-EEF1373FB3B2}"/>
            </c:ext>
          </c:extLst>
        </c:ser>
        <c:dLbls>
          <c:showLegendKey val="0"/>
          <c:showVal val="0"/>
          <c:showCatName val="0"/>
          <c:showSerName val="0"/>
          <c:showPercent val="0"/>
          <c:showBubbleSize val="0"/>
        </c:dLbls>
        <c:marker val="1"/>
        <c:smooth val="0"/>
        <c:axId val="421003600"/>
        <c:axId val="421001520"/>
      </c:lineChart>
      <c:catAx>
        <c:axId val="4209948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420986960"/>
        <c:crosses val="autoZero"/>
        <c:auto val="1"/>
        <c:lblAlgn val="ctr"/>
        <c:lblOffset val="100"/>
        <c:noMultiLvlLbl val="0"/>
      </c:catAx>
      <c:valAx>
        <c:axId val="420986960"/>
        <c:scaling>
          <c:orientation val="minMax"/>
        </c:scaling>
        <c:delete val="0"/>
        <c:axPos val="l"/>
        <c:majorGridlines>
          <c:spPr>
            <a:ln w="9525" cap="flat" cmpd="sng" algn="ctr">
              <a:solidFill>
                <a:schemeClr val="tx1">
                  <a:lumMod val="15000"/>
                  <a:lumOff val="85000"/>
                </a:schemeClr>
              </a:solidFill>
              <a:round/>
            </a:ln>
            <a:effectLst/>
          </c:spPr>
        </c:majorGridlines>
        <c:numFmt formatCode="_-* #,##0\ [$€-1]_-;\-* #,##0\ [$€-1]_-;_-* &quot;-&quot;\ [$€-1]_-;_-@_-" sourceLinked="0"/>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420994864"/>
        <c:crosses val="autoZero"/>
        <c:crossBetween val="between"/>
      </c:valAx>
      <c:valAx>
        <c:axId val="421001520"/>
        <c:scaling>
          <c:orientation val="minMax"/>
        </c:scaling>
        <c:delete val="0"/>
        <c:axPos val="r"/>
        <c:numFmt formatCode="_-* #,##0\ [$€-1]_-;\-* #,##0\ [$€-1]_-;_-* &quot;-&quot;\ [$€-1]_-;_-@_-" sourceLinked="0"/>
        <c:majorTickMark val="out"/>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421003600"/>
        <c:crosses val="max"/>
        <c:crossBetween val="between"/>
      </c:valAx>
      <c:catAx>
        <c:axId val="421003600"/>
        <c:scaling>
          <c:orientation val="minMax"/>
        </c:scaling>
        <c:delete val="1"/>
        <c:axPos val="b"/>
        <c:numFmt formatCode="General" sourceLinked="1"/>
        <c:majorTickMark val="out"/>
        <c:minorTickMark val="none"/>
        <c:tickLblPos val="nextTo"/>
        <c:crossAx val="421001520"/>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1"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o-RO"/>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200" b="1" i="0" u="none" strike="noStrike" kern="1200" spc="0" baseline="0">
                <a:solidFill>
                  <a:sysClr val="windowText" lastClr="000000"/>
                </a:solidFill>
                <a:latin typeface="Arial" panose="020B0604020202020204" pitchFamily="34" charset="0"/>
                <a:ea typeface="Open Sans" panose="020B0606030504020204" pitchFamily="34" charset="0"/>
                <a:cs typeface="Arial" panose="020B0604020202020204" pitchFamily="34" charset="0"/>
              </a:defRPr>
            </a:pPr>
            <a:r>
              <a:rPr lang="en-US" b="1" dirty="0">
                <a:latin typeface="Arial" panose="020B0604020202020204" pitchFamily="34" charset="0"/>
                <a:cs typeface="Arial" panose="020B0604020202020204" pitchFamily="34" charset="0"/>
              </a:rPr>
              <a:t>Valuation results</a:t>
            </a:r>
            <a:r>
              <a:rPr lang="ro-RO" b="1" dirty="0">
                <a:latin typeface="Arial" panose="020B0604020202020204" pitchFamily="34" charset="0"/>
                <a:cs typeface="Arial" panose="020B0604020202020204" pitchFamily="34" charset="0"/>
              </a:rPr>
              <a:t>: </a:t>
            </a:r>
            <a:r>
              <a:rPr lang="en-US" b="1" dirty="0">
                <a:latin typeface="Arial" panose="020B0604020202020204" pitchFamily="34" charset="0"/>
                <a:cs typeface="Arial" panose="020B0604020202020204" pitchFamily="34" charset="0"/>
              </a:rPr>
              <a:t>estimated Equitable</a:t>
            </a:r>
            <a:r>
              <a:rPr lang="ro-RO" b="1" dirty="0">
                <a:latin typeface="Arial" panose="020B0604020202020204" pitchFamily="34" charset="0"/>
                <a:cs typeface="Arial" panose="020B0604020202020204" pitchFamily="34" charset="0"/>
              </a:rPr>
              <a:t> </a:t>
            </a:r>
            <a:r>
              <a:rPr lang="en-US" b="1" noProof="0" dirty="0">
                <a:latin typeface="Arial" panose="020B0604020202020204" pitchFamily="34" charset="0"/>
                <a:cs typeface="Arial" panose="020B0604020202020204" pitchFamily="34" charset="0"/>
              </a:rPr>
              <a:t>values </a:t>
            </a:r>
            <a:r>
              <a:rPr lang="en-US" b="1" dirty="0">
                <a:latin typeface="Arial" panose="020B0604020202020204" pitchFamily="34" charset="0"/>
                <a:cs typeface="Arial" panose="020B0604020202020204" pitchFamily="34" charset="0"/>
              </a:rPr>
              <a:t>range</a:t>
            </a:r>
          </a:p>
          <a:p>
            <a:pPr>
              <a:defRPr b="1">
                <a:latin typeface="Arial" panose="020B0604020202020204" pitchFamily="34" charset="0"/>
                <a:cs typeface="Arial" panose="020B0604020202020204" pitchFamily="34" charset="0"/>
              </a:defRPr>
            </a:pPr>
            <a:r>
              <a:rPr lang="en-US" b="1" dirty="0">
                <a:latin typeface="Arial" panose="020B0604020202020204" pitchFamily="34" charset="0"/>
                <a:cs typeface="Arial" panose="020B0604020202020204" pitchFamily="34" charset="0"/>
              </a:rPr>
              <a:t>Proposed – Sell side</a:t>
            </a:r>
            <a:endParaRPr lang="en-CA" b="1" dirty="0">
              <a:latin typeface="Arial" panose="020B0604020202020204" pitchFamily="34" charset="0"/>
              <a:cs typeface="Arial" panose="020B0604020202020204" pitchFamily="34" charset="0"/>
            </a:endParaRPr>
          </a:p>
        </c:rich>
      </c:tx>
      <c:layout>
        <c:manualLayout>
          <c:xMode val="edge"/>
          <c:yMode val="edge"/>
          <c:x val="0.13700423405163314"/>
          <c:y val="5.3869058800289402E-2"/>
        </c:manualLayout>
      </c:layout>
      <c:overlay val="0"/>
      <c:spPr>
        <a:noFill/>
        <a:ln>
          <a:noFill/>
        </a:ln>
        <a:effectLst/>
      </c:spPr>
      <c:txPr>
        <a:bodyPr rot="0" spcFirstLastPara="1" vertOverflow="ellipsis" vert="horz" wrap="square" anchor="ctr" anchorCtr="1"/>
        <a:lstStyle/>
        <a:p>
          <a:pPr>
            <a:defRPr sz="1200" b="1" i="0" u="none" strike="noStrike" kern="1200" spc="0" baseline="0">
              <a:solidFill>
                <a:sysClr val="windowText" lastClr="000000"/>
              </a:solidFill>
              <a:latin typeface="Arial" panose="020B0604020202020204" pitchFamily="34" charset="0"/>
              <a:ea typeface="Open Sans" panose="020B0606030504020204" pitchFamily="34" charset="0"/>
              <a:cs typeface="Arial" panose="020B0604020202020204" pitchFamily="34" charset="0"/>
            </a:defRPr>
          </a:pPr>
          <a:endParaRPr lang="en-CA"/>
        </a:p>
      </c:txPr>
    </c:title>
    <c:autoTitleDeleted val="0"/>
    <c:plotArea>
      <c:layout>
        <c:manualLayout>
          <c:layoutTarget val="inner"/>
          <c:xMode val="edge"/>
          <c:yMode val="edge"/>
          <c:x val="0.11964828576542456"/>
          <c:y val="0.17367928938756427"/>
          <c:w val="0.86299964066178347"/>
          <c:h val="0.69894056019996098"/>
        </c:manualLayout>
      </c:layout>
      <c:stockChart>
        <c:ser>
          <c:idx val="0"/>
          <c:order val="0"/>
          <c:spPr>
            <a:ln w="19050" cap="rnd">
              <a:noFill/>
              <a:round/>
            </a:ln>
            <a:effectLst/>
          </c:spPr>
          <c:marker>
            <c:symbol val="none"/>
          </c:marker>
          <c:cat>
            <c:strRef>
              <c:f>Engleza!$B$5:$B$11</c:f>
              <c:strCache>
                <c:ptCount val="3"/>
                <c:pt idx="0">
                  <c:v>Multiples</c:v>
                </c:pt>
                <c:pt idx="1">
                  <c:v>DCF</c:v>
                </c:pt>
                <c:pt idx="2">
                  <c:v>Negotiation interval </c:v>
                </c:pt>
              </c:strCache>
            </c:strRef>
          </c:cat>
          <c:val>
            <c:numRef>
              <c:f>Engleza!$C$5:$C$11</c:f>
              <c:numCache>
                <c:formatCode>_-* #,##0\ [$€-1]_-;\-* #,##0\ [$€-1]_-;_-* "-"??\ [$€-1]_-;_-@_-</c:formatCode>
                <c:ptCount val="3"/>
                <c:pt idx="0">
                  <c:v>10900000</c:v>
                </c:pt>
                <c:pt idx="1">
                  <c:v>11100000</c:v>
                </c:pt>
                <c:pt idx="2">
                  <c:v>11650000</c:v>
                </c:pt>
              </c:numCache>
            </c:numRef>
          </c:val>
          <c:smooth val="0"/>
          <c:extLst>
            <c:ext xmlns:c16="http://schemas.microsoft.com/office/drawing/2014/chart" uri="{C3380CC4-5D6E-409C-BE32-E72D297353CC}">
              <c16:uniqueId val="{00000000-8329-427B-B783-A386C1A34D89}"/>
            </c:ext>
          </c:extLst>
        </c:ser>
        <c:ser>
          <c:idx val="1"/>
          <c:order val="1"/>
          <c:spPr>
            <a:ln w="19050" cap="rnd">
              <a:noFill/>
              <a:round/>
            </a:ln>
            <a:effectLst/>
          </c:spPr>
          <c:marker>
            <c:symbol val="none"/>
          </c:marker>
          <c:dLbls>
            <c:dLbl>
              <c:idx val="1"/>
              <c:tx>
                <c:rich>
                  <a:bodyPr/>
                  <a:lstStyle/>
                  <a:p>
                    <a:fld id="{03287353-D70A-4A58-BD8E-F6A9FE96906F}" type="VALUE">
                      <a:rPr lang="en-US">
                        <a:solidFill>
                          <a:schemeClr val="tx1"/>
                        </a:solidFill>
                      </a:rPr>
                      <a:pPr/>
                      <a:t>[VALOARE]</a:t>
                    </a:fld>
                    <a:endParaRPr lang="ro-RO"/>
                  </a:p>
                </c:rich>
              </c:tx>
              <c:dLblPos val="b"/>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8329-427B-B783-A386C1A34D89}"/>
                </c:ext>
              </c:extLst>
            </c:dLbl>
            <c:numFmt formatCode="[$€-2]\ #,##0" sourceLinked="0"/>
            <c:spPr>
              <a:noFill/>
              <a:ln>
                <a:noFill/>
              </a:ln>
              <a:effectLst/>
            </c:spPr>
            <c:txPr>
              <a:bodyPr rot="0" spcFirstLastPara="1" vertOverflow="ellipsis" vert="horz" wrap="square" anchor="ctr" anchorCtr="1"/>
              <a:lstStyle/>
              <a:p>
                <a:pPr>
                  <a:defRPr sz="1000" b="1" i="0" u="none" strike="noStrike" kern="1200" baseline="0">
                    <a:solidFill>
                      <a:schemeClr val="tx1"/>
                    </a:solidFill>
                    <a:latin typeface="Arial" panose="020B0604020202020204" pitchFamily="34" charset="0"/>
                    <a:ea typeface="Open Sans" panose="020B0606030504020204" pitchFamily="34" charset="0"/>
                    <a:cs typeface="Arial" panose="020B0604020202020204" pitchFamily="34" charset="0"/>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Engleza!$B$5:$B$11</c:f>
              <c:strCache>
                <c:ptCount val="3"/>
                <c:pt idx="0">
                  <c:v>Multiples</c:v>
                </c:pt>
                <c:pt idx="1">
                  <c:v>DCF</c:v>
                </c:pt>
                <c:pt idx="2">
                  <c:v>Negotiation interval </c:v>
                </c:pt>
              </c:strCache>
            </c:strRef>
          </c:cat>
          <c:val>
            <c:numRef>
              <c:f>Engleza!$D$5:$D$11</c:f>
              <c:numCache>
                <c:formatCode>_-* #,##0\ [$€-1]_-;\-* #,##0\ [$€-1]_-;_-* "-"??\ [$€-1]_-;_-@_-</c:formatCode>
                <c:ptCount val="3"/>
                <c:pt idx="0">
                  <c:v>10900000</c:v>
                </c:pt>
                <c:pt idx="1">
                  <c:v>11100000</c:v>
                </c:pt>
                <c:pt idx="2">
                  <c:v>11650000</c:v>
                </c:pt>
              </c:numCache>
            </c:numRef>
          </c:val>
          <c:smooth val="0"/>
          <c:extLst>
            <c:ext xmlns:c16="http://schemas.microsoft.com/office/drawing/2014/chart" uri="{C3380CC4-5D6E-409C-BE32-E72D297353CC}">
              <c16:uniqueId val="{00000002-8329-427B-B783-A386C1A34D89}"/>
            </c:ext>
          </c:extLst>
        </c:ser>
        <c:ser>
          <c:idx val="2"/>
          <c:order val="2"/>
          <c:spPr>
            <a:ln w="19050" cap="rnd">
              <a:noFill/>
              <a:round/>
            </a:ln>
            <a:effectLst/>
          </c:spPr>
          <c:marker>
            <c:symbol val="none"/>
          </c:marker>
          <c:cat>
            <c:strRef>
              <c:f>Engleza!$B$5:$B$11</c:f>
              <c:strCache>
                <c:ptCount val="3"/>
                <c:pt idx="0">
                  <c:v>Multiples</c:v>
                </c:pt>
                <c:pt idx="1">
                  <c:v>DCF</c:v>
                </c:pt>
                <c:pt idx="2">
                  <c:v>Negotiation interval </c:v>
                </c:pt>
              </c:strCache>
            </c:strRef>
          </c:cat>
          <c:val>
            <c:numRef>
              <c:f>Engleza!$E$5:$E$11</c:f>
              <c:numCache>
                <c:formatCode>_-* #,##0\ [$€-1]_-;\-* #,##0\ [$€-1]_-;_-* "-"??\ [$€-1]_-;_-@_-</c:formatCode>
                <c:ptCount val="3"/>
                <c:pt idx="0">
                  <c:v>12400000</c:v>
                </c:pt>
                <c:pt idx="1">
                  <c:v>14600000</c:v>
                </c:pt>
                <c:pt idx="2">
                  <c:v>13200000</c:v>
                </c:pt>
              </c:numCache>
            </c:numRef>
          </c:val>
          <c:smooth val="0"/>
          <c:extLst>
            <c:ext xmlns:c16="http://schemas.microsoft.com/office/drawing/2014/chart" uri="{C3380CC4-5D6E-409C-BE32-E72D297353CC}">
              <c16:uniqueId val="{00000003-8329-427B-B783-A386C1A34D89}"/>
            </c:ext>
          </c:extLst>
        </c:ser>
        <c:ser>
          <c:idx val="3"/>
          <c:order val="3"/>
          <c:spPr>
            <a:ln w="19050" cap="rnd">
              <a:noFill/>
              <a:round/>
            </a:ln>
            <a:effectLst/>
          </c:spPr>
          <c:marker>
            <c:symbol val="none"/>
          </c:marker>
          <c:dLbls>
            <c:numFmt formatCode="[$€-2]\ #,##0" sourceLinked="0"/>
            <c:spPr>
              <a:noFill/>
              <a:ln>
                <a:noFill/>
              </a:ln>
              <a:effectLst/>
            </c:spPr>
            <c:txPr>
              <a:bodyPr rot="0" spcFirstLastPara="1" vertOverflow="ellipsis" vert="horz" wrap="square" anchor="ctr" anchorCtr="1"/>
              <a:lstStyle/>
              <a:p>
                <a:pPr>
                  <a:defRPr sz="1000" b="1" i="0" u="none" strike="noStrike" kern="1200" baseline="0">
                    <a:solidFill>
                      <a:sysClr val="windowText" lastClr="000000"/>
                    </a:solidFill>
                    <a:latin typeface="Arial" panose="020B0604020202020204" pitchFamily="34" charset="0"/>
                    <a:ea typeface="Open Sans" panose="020B0606030504020204" pitchFamily="34" charset="0"/>
                    <a:cs typeface="Arial" panose="020B0604020202020204" pitchFamily="34" charset="0"/>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Engleza!$B$5:$B$11</c:f>
              <c:strCache>
                <c:ptCount val="3"/>
                <c:pt idx="0">
                  <c:v>Multiples</c:v>
                </c:pt>
                <c:pt idx="1">
                  <c:v>DCF</c:v>
                </c:pt>
                <c:pt idx="2">
                  <c:v>Negotiation interval </c:v>
                </c:pt>
              </c:strCache>
            </c:strRef>
          </c:cat>
          <c:val>
            <c:numRef>
              <c:f>Engleza!$F$5:$F$11</c:f>
              <c:numCache>
                <c:formatCode>_-* #,##0\ [$€-1]_-;\-* #,##0\ [$€-1]_-;_-* "-"??\ [$€-1]_-;_-@_-</c:formatCode>
                <c:ptCount val="3"/>
                <c:pt idx="0">
                  <c:v>12400000</c:v>
                </c:pt>
                <c:pt idx="1">
                  <c:v>14600000</c:v>
                </c:pt>
                <c:pt idx="2">
                  <c:v>13200000</c:v>
                </c:pt>
              </c:numCache>
            </c:numRef>
          </c:val>
          <c:smooth val="0"/>
          <c:extLst>
            <c:ext xmlns:c16="http://schemas.microsoft.com/office/drawing/2014/chart" uri="{C3380CC4-5D6E-409C-BE32-E72D297353CC}">
              <c16:uniqueId val="{00000004-8329-427B-B783-A386C1A34D89}"/>
            </c:ext>
          </c:extLst>
        </c:ser>
        <c:dLbls>
          <c:showLegendKey val="0"/>
          <c:showVal val="0"/>
          <c:showCatName val="0"/>
          <c:showSerName val="0"/>
          <c:showPercent val="0"/>
          <c:showBubbleSize val="0"/>
        </c:dLbls>
        <c:hiLowLines>
          <c:spPr>
            <a:ln w="9525" cap="flat" cmpd="sng" algn="ctr">
              <a:solidFill>
                <a:schemeClr val="tx1">
                  <a:lumMod val="75000"/>
                  <a:lumOff val="25000"/>
                </a:schemeClr>
              </a:solidFill>
              <a:round/>
            </a:ln>
            <a:effectLst/>
          </c:spPr>
        </c:hiLowLines>
        <c:upDownBars>
          <c:gapWidth val="150"/>
          <c:upBars>
            <c:spPr>
              <a:solidFill>
                <a:schemeClr val="tx2"/>
              </a:solidFill>
              <a:ln w="9525" cap="flat" cmpd="sng" algn="ctr">
                <a:noFill/>
                <a:round/>
              </a:ln>
              <a:effectLst/>
            </c:spPr>
          </c:upBars>
          <c:downBars>
            <c:spPr>
              <a:solidFill>
                <a:schemeClr val="dk1">
                  <a:lumMod val="75000"/>
                  <a:lumOff val="25000"/>
                </a:schemeClr>
              </a:solidFill>
              <a:ln w="9525" cap="flat" cmpd="sng" algn="ctr">
                <a:solidFill>
                  <a:schemeClr val="tx1">
                    <a:lumMod val="65000"/>
                    <a:lumOff val="35000"/>
                  </a:schemeClr>
                </a:solidFill>
                <a:round/>
              </a:ln>
              <a:effectLst/>
            </c:spPr>
          </c:downBars>
        </c:upDownBars>
        <c:axId val="251334600"/>
        <c:axId val="251336952"/>
      </c:stockChart>
      <c:catAx>
        <c:axId val="251334600"/>
        <c:scaling>
          <c:orientation val="minMax"/>
        </c:scaling>
        <c:delete val="0"/>
        <c:axPos val="b"/>
        <c:numFmt formatCode="General" sourceLinked="1"/>
        <c:majorTickMark val="none"/>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000" b="1" i="0" u="none" strike="noStrike" kern="1200" baseline="0">
                <a:solidFill>
                  <a:sysClr val="windowText" lastClr="000000"/>
                </a:solidFill>
                <a:latin typeface="Arial" panose="020B0604020202020204" pitchFamily="34" charset="0"/>
                <a:ea typeface="Open Sans" panose="020B0606030504020204" pitchFamily="34" charset="0"/>
                <a:cs typeface="Arial" panose="020B0604020202020204" pitchFamily="34" charset="0"/>
              </a:defRPr>
            </a:pPr>
            <a:endParaRPr lang="en-US"/>
          </a:p>
        </c:txPr>
        <c:crossAx val="251336952"/>
        <c:crossesAt val="2000000"/>
        <c:auto val="1"/>
        <c:lblAlgn val="ctr"/>
        <c:lblOffset val="100"/>
        <c:noMultiLvlLbl val="0"/>
      </c:catAx>
      <c:valAx>
        <c:axId val="251336952"/>
        <c:scaling>
          <c:orientation val="minMax"/>
          <c:min val="3000000"/>
        </c:scaling>
        <c:delete val="0"/>
        <c:axPos val="l"/>
        <c:numFmt formatCode="[$€-2]\ #,##0" sourceLinked="0"/>
        <c:majorTickMark val="out"/>
        <c:minorTickMark val="none"/>
        <c:tickLblPos val="nextTo"/>
        <c:spPr>
          <a:noFill/>
          <a:ln>
            <a:solidFill>
              <a:schemeClr val="tx1">
                <a:lumMod val="50000"/>
                <a:lumOff val="50000"/>
              </a:schemeClr>
            </a:solidFill>
          </a:ln>
          <a:effectLst/>
        </c:spPr>
        <c:txPr>
          <a:bodyPr rot="-60000000" spcFirstLastPara="1" vertOverflow="ellipsis" vert="horz" wrap="square" anchor="ctr" anchorCtr="1"/>
          <a:lstStyle/>
          <a:p>
            <a:pPr>
              <a:defRPr sz="1000" b="0" i="0" u="none" strike="noStrike" kern="1200" baseline="0">
                <a:solidFill>
                  <a:sysClr val="windowText" lastClr="000000"/>
                </a:solidFill>
                <a:latin typeface="Arial" panose="020B0604020202020204" pitchFamily="34" charset="0"/>
                <a:ea typeface="Open Sans" panose="020B0606030504020204" pitchFamily="34" charset="0"/>
                <a:cs typeface="Arial" panose="020B0604020202020204" pitchFamily="34" charset="0"/>
              </a:defRPr>
            </a:pPr>
            <a:endParaRPr lang="en-US"/>
          </a:p>
        </c:txPr>
        <c:crossAx val="251334600"/>
        <c:crosses val="autoZero"/>
        <c:crossBetween val="between"/>
      </c:valAx>
      <c:spPr>
        <a:noFill/>
        <a:ln>
          <a:noFill/>
        </a:ln>
        <a:effectLst/>
      </c:spPr>
    </c:plotArea>
    <c:plotVisOnly val="1"/>
    <c:dispBlanksAs val="gap"/>
    <c:showDLblsOverMax val="0"/>
  </c:chart>
  <c:spPr>
    <a:solidFill>
      <a:schemeClr val="bg1"/>
    </a:solidFill>
    <a:ln w="9525" cap="flat" cmpd="sng" algn="ctr">
      <a:noFill/>
      <a:round/>
    </a:ln>
    <a:effectLst>
      <a:softEdge rad="63500"/>
    </a:effectLst>
  </c:spPr>
  <c:txPr>
    <a:bodyPr/>
    <a:lstStyle/>
    <a:p>
      <a:pPr>
        <a:defRPr sz="1000" b="0" i="0">
          <a:solidFill>
            <a:sysClr val="windowText" lastClr="000000"/>
          </a:solidFill>
          <a:latin typeface="Open Sans" panose="020B0606030504020204" pitchFamily="34" charset="0"/>
          <a:ea typeface="Open Sans" panose="020B0606030504020204" pitchFamily="34" charset="0"/>
          <a:cs typeface="Open Sans" panose="020B0606030504020204" pitchFamily="34" charset="0"/>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o-RO"/>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200" b="1" i="0" u="none" strike="noStrike" kern="1200" spc="0" baseline="0">
                <a:solidFill>
                  <a:sysClr val="windowText" lastClr="000000"/>
                </a:solidFill>
                <a:latin typeface="Arial" panose="020B0604020202020204" pitchFamily="34" charset="0"/>
                <a:ea typeface="Open Sans" panose="020B0606030504020204" pitchFamily="34" charset="0"/>
                <a:cs typeface="Arial" panose="020B0604020202020204" pitchFamily="34" charset="0"/>
              </a:defRPr>
            </a:pPr>
            <a:r>
              <a:rPr lang="en-US" b="1" dirty="0">
                <a:latin typeface="Arial" panose="020B0604020202020204" pitchFamily="34" charset="0"/>
                <a:cs typeface="Arial" panose="020B0604020202020204" pitchFamily="34" charset="0"/>
              </a:rPr>
              <a:t>Valuation results</a:t>
            </a:r>
            <a:r>
              <a:rPr lang="ro-RO" b="1" dirty="0">
                <a:latin typeface="Arial" panose="020B0604020202020204" pitchFamily="34" charset="0"/>
                <a:cs typeface="Arial" panose="020B0604020202020204" pitchFamily="34" charset="0"/>
              </a:rPr>
              <a:t>: </a:t>
            </a:r>
            <a:r>
              <a:rPr lang="en-US" b="1" dirty="0">
                <a:latin typeface="Arial" panose="020B0604020202020204" pitchFamily="34" charset="0"/>
                <a:cs typeface="Arial" panose="020B0604020202020204" pitchFamily="34" charset="0"/>
              </a:rPr>
              <a:t>estimated equitable</a:t>
            </a:r>
            <a:r>
              <a:rPr lang="ro-RO" b="1" dirty="0">
                <a:latin typeface="Arial" panose="020B0604020202020204" pitchFamily="34" charset="0"/>
                <a:cs typeface="Arial" panose="020B0604020202020204" pitchFamily="34" charset="0"/>
              </a:rPr>
              <a:t> </a:t>
            </a:r>
            <a:r>
              <a:rPr lang="en-US" b="1" noProof="0" dirty="0">
                <a:latin typeface="Arial" panose="020B0604020202020204" pitchFamily="34" charset="0"/>
                <a:cs typeface="Arial" panose="020B0604020202020204" pitchFamily="34" charset="0"/>
              </a:rPr>
              <a:t>values </a:t>
            </a:r>
            <a:r>
              <a:rPr lang="en-US" b="1" dirty="0">
                <a:latin typeface="Arial" panose="020B0604020202020204" pitchFamily="34" charset="0"/>
                <a:cs typeface="Arial" panose="020B0604020202020204" pitchFamily="34" charset="0"/>
              </a:rPr>
              <a:t>range</a:t>
            </a:r>
          </a:p>
          <a:p>
            <a:pPr>
              <a:defRPr b="1">
                <a:latin typeface="Arial" panose="020B0604020202020204" pitchFamily="34" charset="0"/>
                <a:cs typeface="Arial" panose="020B0604020202020204" pitchFamily="34" charset="0"/>
              </a:defRPr>
            </a:pPr>
            <a:r>
              <a:rPr lang="en-US" b="1" dirty="0">
                <a:latin typeface="Arial" panose="020B0604020202020204" pitchFamily="34" charset="0"/>
                <a:cs typeface="Arial" panose="020B0604020202020204" pitchFamily="34" charset="0"/>
              </a:rPr>
              <a:t>Proposed by Sell - side</a:t>
            </a:r>
            <a:endParaRPr lang="en-CA" b="1" dirty="0">
              <a:latin typeface="Arial" panose="020B0604020202020204" pitchFamily="34" charset="0"/>
              <a:cs typeface="Arial" panose="020B0604020202020204" pitchFamily="34" charset="0"/>
            </a:endParaRPr>
          </a:p>
        </c:rich>
      </c:tx>
      <c:layout>
        <c:manualLayout>
          <c:xMode val="edge"/>
          <c:yMode val="edge"/>
          <c:x val="0.15694604642144261"/>
          <c:y val="6.1564638628902171E-2"/>
        </c:manualLayout>
      </c:layout>
      <c:overlay val="0"/>
      <c:spPr>
        <a:noFill/>
        <a:ln>
          <a:noFill/>
        </a:ln>
        <a:effectLst/>
      </c:spPr>
      <c:txPr>
        <a:bodyPr rot="0" spcFirstLastPara="1" vertOverflow="ellipsis" vert="horz" wrap="square" anchor="ctr" anchorCtr="1"/>
        <a:lstStyle/>
        <a:p>
          <a:pPr>
            <a:defRPr sz="1200" b="1" i="0" u="none" strike="noStrike" kern="1200" spc="0" baseline="0">
              <a:solidFill>
                <a:sysClr val="windowText" lastClr="000000"/>
              </a:solidFill>
              <a:latin typeface="Arial" panose="020B0604020202020204" pitchFamily="34" charset="0"/>
              <a:ea typeface="Open Sans" panose="020B0606030504020204" pitchFamily="34" charset="0"/>
              <a:cs typeface="Arial" panose="020B0604020202020204" pitchFamily="34" charset="0"/>
            </a:defRPr>
          </a:pPr>
          <a:endParaRPr lang="en-CA"/>
        </a:p>
      </c:txPr>
    </c:title>
    <c:autoTitleDeleted val="0"/>
    <c:plotArea>
      <c:layout>
        <c:manualLayout>
          <c:layoutTarget val="inner"/>
          <c:xMode val="edge"/>
          <c:yMode val="edge"/>
          <c:x val="0.11964828576542456"/>
          <c:y val="0.17367928938756427"/>
          <c:w val="0.86299964066178347"/>
          <c:h val="0.69894056019996098"/>
        </c:manualLayout>
      </c:layout>
      <c:stockChart>
        <c:ser>
          <c:idx val="0"/>
          <c:order val="0"/>
          <c:spPr>
            <a:ln w="19050" cap="rnd">
              <a:noFill/>
              <a:round/>
            </a:ln>
            <a:effectLst/>
          </c:spPr>
          <c:marker>
            <c:symbol val="none"/>
          </c:marker>
          <c:cat>
            <c:strRef>
              <c:f>Engleza!$B$5:$B$11</c:f>
              <c:strCache>
                <c:ptCount val="3"/>
                <c:pt idx="0">
                  <c:v>Multiples</c:v>
                </c:pt>
                <c:pt idx="1">
                  <c:v>DCF</c:v>
                </c:pt>
                <c:pt idx="2">
                  <c:v>Negotiation interval </c:v>
                </c:pt>
              </c:strCache>
            </c:strRef>
          </c:cat>
          <c:val>
            <c:numRef>
              <c:f>Engleza!$C$5:$C$11</c:f>
              <c:numCache>
                <c:formatCode>_-* #,##0\ [$€-1]_-;\-* #,##0\ [$€-1]_-;_-* "-"??\ [$€-1]_-;_-@_-</c:formatCode>
                <c:ptCount val="3"/>
                <c:pt idx="0">
                  <c:v>10900000</c:v>
                </c:pt>
                <c:pt idx="1">
                  <c:v>11100000</c:v>
                </c:pt>
                <c:pt idx="2">
                  <c:v>11650000</c:v>
                </c:pt>
              </c:numCache>
            </c:numRef>
          </c:val>
          <c:smooth val="0"/>
          <c:extLst>
            <c:ext xmlns:c16="http://schemas.microsoft.com/office/drawing/2014/chart" uri="{C3380CC4-5D6E-409C-BE32-E72D297353CC}">
              <c16:uniqueId val="{00000000-8329-427B-B783-A386C1A34D89}"/>
            </c:ext>
          </c:extLst>
        </c:ser>
        <c:ser>
          <c:idx val="1"/>
          <c:order val="1"/>
          <c:spPr>
            <a:ln w="19050" cap="rnd">
              <a:noFill/>
              <a:round/>
            </a:ln>
            <a:effectLst/>
          </c:spPr>
          <c:marker>
            <c:symbol val="none"/>
          </c:marker>
          <c:dLbls>
            <c:dLbl>
              <c:idx val="1"/>
              <c:tx>
                <c:rich>
                  <a:bodyPr/>
                  <a:lstStyle/>
                  <a:p>
                    <a:fld id="{03287353-D70A-4A58-BD8E-F6A9FE96906F}" type="VALUE">
                      <a:rPr lang="en-US">
                        <a:solidFill>
                          <a:schemeClr val="tx1"/>
                        </a:solidFill>
                      </a:rPr>
                      <a:pPr/>
                      <a:t>[VALOARE]</a:t>
                    </a:fld>
                    <a:endParaRPr lang="ro-RO"/>
                  </a:p>
                </c:rich>
              </c:tx>
              <c:dLblPos val="b"/>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8329-427B-B783-A386C1A34D89}"/>
                </c:ext>
              </c:extLst>
            </c:dLbl>
            <c:numFmt formatCode="[$€-2]\ #,##0" sourceLinked="0"/>
            <c:spPr>
              <a:noFill/>
              <a:ln>
                <a:noFill/>
              </a:ln>
              <a:effectLst/>
            </c:spPr>
            <c:txPr>
              <a:bodyPr rot="0" spcFirstLastPara="1" vertOverflow="ellipsis" vert="horz" wrap="square" anchor="ctr" anchorCtr="1"/>
              <a:lstStyle/>
              <a:p>
                <a:pPr>
                  <a:defRPr sz="1000" b="1" i="0" u="none" strike="noStrike" kern="1200" baseline="0">
                    <a:solidFill>
                      <a:schemeClr val="tx1"/>
                    </a:solidFill>
                    <a:latin typeface="Arial" panose="020B0604020202020204" pitchFamily="34" charset="0"/>
                    <a:ea typeface="Open Sans" panose="020B0606030504020204" pitchFamily="34" charset="0"/>
                    <a:cs typeface="Arial" panose="020B0604020202020204" pitchFamily="34" charset="0"/>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Engleza!$B$5:$B$11</c:f>
              <c:strCache>
                <c:ptCount val="3"/>
                <c:pt idx="0">
                  <c:v>Multiples</c:v>
                </c:pt>
                <c:pt idx="1">
                  <c:v>DCF</c:v>
                </c:pt>
                <c:pt idx="2">
                  <c:v>Negotiation interval </c:v>
                </c:pt>
              </c:strCache>
            </c:strRef>
          </c:cat>
          <c:val>
            <c:numRef>
              <c:f>Engleza!$D$5:$D$11</c:f>
              <c:numCache>
                <c:formatCode>_-* #,##0\ [$€-1]_-;\-* #,##0\ [$€-1]_-;_-* "-"??\ [$€-1]_-;_-@_-</c:formatCode>
                <c:ptCount val="3"/>
                <c:pt idx="0">
                  <c:v>10900000</c:v>
                </c:pt>
                <c:pt idx="1">
                  <c:v>11100000</c:v>
                </c:pt>
                <c:pt idx="2">
                  <c:v>11650000</c:v>
                </c:pt>
              </c:numCache>
            </c:numRef>
          </c:val>
          <c:smooth val="0"/>
          <c:extLst>
            <c:ext xmlns:c16="http://schemas.microsoft.com/office/drawing/2014/chart" uri="{C3380CC4-5D6E-409C-BE32-E72D297353CC}">
              <c16:uniqueId val="{00000002-8329-427B-B783-A386C1A34D89}"/>
            </c:ext>
          </c:extLst>
        </c:ser>
        <c:ser>
          <c:idx val="2"/>
          <c:order val="2"/>
          <c:spPr>
            <a:ln w="19050" cap="rnd">
              <a:noFill/>
              <a:round/>
            </a:ln>
            <a:effectLst/>
          </c:spPr>
          <c:marker>
            <c:symbol val="none"/>
          </c:marker>
          <c:cat>
            <c:strRef>
              <c:f>Engleza!$B$5:$B$11</c:f>
              <c:strCache>
                <c:ptCount val="3"/>
                <c:pt idx="0">
                  <c:v>Multiples</c:v>
                </c:pt>
                <c:pt idx="1">
                  <c:v>DCF</c:v>
                </c:pt>
                <c:pt idx="2">
                  <c:v>Negotiation interval </c:v>
                </c:pt>
              </c:strCache>
            </c:strRef>
          </c:cat>
          <c:val>
            <c:numRef>
              <c:f>Engleza!$E$5:$E$11</c:f>
              <c:numCache>
                <c:formatCode>_-* #,##0\ [$€-1]_-;\-* #,##0\ [$€-1]_-;_-* "-"??\ [$€-1]_-;_-@_-</c:formatCode>
                <c:ptCount val="3"/>
                <c:pt idx="0">
                  <c:v>12400000</c:v>
                </c:pt>
                <c:pt idx="1">
                  <c:v>14600000</c:v>
                </c:pt>
                <c:pt idx="2">
                  <c:v>13200000</c:v>
                </c:pt>
              </c:numCache>
            </c:numRef>
          </c:val>
          <c:smooth val="0"/>
          <c:extLst>
            <c:ext xmlns:c16="http://schemas.microsoft.com/office/drawing/2014/chart" uri="{C3380CC4-5D6E-409C-BE32-E72D297353CC}">
              <c16:uniqueId val="{00000003-8329-427B-B783-A386C1A34D89}"/>
            </c:ext>
          </c:extLst>
        </c:ser>
        <c:ser>
          <c:idx val="3"/>
          <c:order val="3"/>
          <c:spPr>
            <a:ln w="19050" cap="rnd">
              <a:noFill/>
              <a:round/>
            </a:ln>
            <a:effectLst/>
          </c:spPr>
          <c:marker>
            <c:symbol val="none"/>
          </c:marker>
          <c:dLbls>
            <c:numFmt formatCode="[$€-2]\ #,##0" sourceLinked="0"/>
            <c:spPr>
              <a:noFill/>
              <a:ln>
                <a:noFill/>
              </a:ln>
              <a:effectLst/>
            </c:spPr>
            <c:txPr>
              <a:bodyPr rot="0" spcFirstLastPara="1" vertOverflow="ellipsis" vert="horz" wrap="square" anchor="ctr" anchorCtr="1"/>
              <a:lstStyle/>
              <a:p>
                <a:pPr>
                  <a:defRPr sz="1000" b="1" i="0" u="none" strike="noStrike" kern="1200" baseline="0">
                    <a:solidFill>
                      <a:sysClr val="windowText" lastClr="000000"/>
                    </a:solidFill>
                    <a:latin typeface="Arial" panose="020B0604020202020204" pitchFamily="34" charset="0"/>
                    <a:ea typeface="Open Sans" panose="020B0606030504020204" pitchFamily="34" charset="0"/>
                    <a:cs typeface="Arial" panose="020B0604020202020204" pitchFamily="34" charset="0"/>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Engleza!$B$5:$B$11</c:f>
              <c:strCache>
                <c:ptCount val="3"/>
                <c:pt idx="0">
                  <c:v>Multiples</c:v>
                </c:pt>
                <c:pt idx="1">
                  <c:v>DCF</c:v>
                </c:pt>
                <c:pt idx="2">
                  <c:v>Negotiation interval </c:v>
                </c:pt>
              </c:strCache>
            </c:strRef>
          </c:cat>
          <c:val>
            <c:numRef>
              <c:f>Engleza!$F$5:$F$11</c:f>
              <c:numCache>
                <c:formatCode>_-* #,##0\ [$€-1]_-;\-* #,##0\ [$€-1]_-;_-* "-"??\ [$€-1]_-;_-@_-</c:formatCode>
                <c:ptCount val="3"/>
                <c:pt idx="0">
                  <c:v>12400000</c:v>
                </c:pt>
                <c:pt idx="1">
                  <c:v>14600000</c:v>
                </c:pt>
                <c:pt idx="2">
                  <c:v>13200000</c:v>
                </c:pt>
              </c:numCache>
            </c:numRef>
          </c:val>
          <c:smooth val="0"/>
          <c:extLst>
            <c:ext xmlns:c16="http://schemas.microsoft.com/office/drawing/2014/chart" uri="{C3380CC4-5D6E-409C-BE32-E72D297353CC}">
              <c16:uniqueId val="{00000004-8329-427B-B783-A386C1A34D89}"/>
            </c:ext>
          </c:extLst>
        </c:ser>
        <c:dLbls>
          <c:showLegendKey val="0"/>
          <c:showVal val="0"/>
          <c:showCatName val="0"/>
          <c:showSerName val="0"/>
          <c:showPercent val="0"/>
          <c:showBubbleSize val="0"/>
        </c:dLbls>
        <c:hiLowLines>
          <c:spPr>
            <a:ln w="9525" cap="flat" cmpd="sng" algn="ctr">
              <a:solidFill>
                <a:schemeClr val="tx1">
                  <a:lumMod val="75000"/>
                  <a:lumOff val="25000"/>
                </a:schemeClr>
              </a:solidFill>
              <a:round/>
            </a:ln>
            <a:effectLst/>
          </c:spPr>
        </c:hiLowLines>
        <c:upDownBars>
          <c:gapWidth val="150"/>
          <c:upBars>
            <c:spPr>
              <a:solidFill>
                <a:schemeClr val="tx2"/>
              </a:solidFill>
              <a:ln w="9525" cap="flat" cmpd="sng" algn="ctr">
                <a:noFill/>
                <a:round/>
              </a:ln>
              <a:effectLst/>
            </c:spPr>
          </c:upBars>
          <c:downBars>
            <c:spPr>
              <a:solidFill>
                <a:schemeClr val="dk1">
                  <a:lumMod val="75000"/>
                  <a:lumOff val="25000"/>
                </a:schemeClr>
              </a:solidFill>
              <a:ln w="9525" cap="flat" cmpd="sng" algn="ctr">
                <a:solidFill>
                  <a:schemeClr val="tx1">
                    <a:lumMod val="65000"/>
                    <a:lumOff val="35000"/>
                  </a:schemeClr>
                </a:solidFill>
                <a:round/>
              </a:ln>
              <a:effectLst/>
            </c:spPr>
          </c:downBars>
        </c:upDownBars>
        <c:axId val="251334600"/>
        <c:axId val="251336952"/>
      </c:stockChart>
      <c:catAx>
        <c:axId val="251334600"/>
        <c:scaling>
          <c:orientation val="minMax"/>
        </c:scaling>
        <c:delete val="0"/>
        <c:axPos val="b"/>
        <c:numFmt formatCode="General" sourceLinked="1"/>
        <c:majorTickMark val="none"/>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000" b="1" i="0" u="none" strike="noStrike" kern="1200" baseline="0">
                <a:solidFill>
                  <a:sysClr val="windowText" lastClr="000000"/>
                </a:solidFill>
                <a:latin typeface="Arial" panose="020B0604020202020204" pitchFamily="34" charset="0"/>
                <a:ea typeface="Open Sans" panose="020B0606030504020204" pitchFamily="34" charset="0"/>
                <a:cs typeface="Arial" panose="020B0604020202020204" pitchFamily="34" charset="0"/>
              </a:defRPr>
            </a:pPr>
            <a:endParaRPr lang="en-US"/>
          </a:p>
        </c:txPr>
        <c:crossAx val="251336952"/>
        <c:crossesAt val="2000000"/>
        <c:auto val="1"/>
        <c:lblAlgn val="ctr"/>
        <c:lblOffset val="100"/>
        <c:noMultiLvlLbl val="0"/>
      </c:catAx>
      <c:valAx>
        <c:axId val="251336952"/>
        <c:scaling>
          <c:orientation val="minMax"/>
          <c:min val="3000000"/>
        </c:scaling>
        <c:delete val="0"/>
        <c:axPos val="l"/>
        <c:numFmt formatCode="[$€-2]\ #,##0" sourceLinked="0"/>
        <c:majorTickMark val="out"/>
        <c:minorTickMark val="none"/>
        <c:tickLblPos val="nextTo"/>
        <c:spPr>
          <a:noFill/>
          <a:ln>
            <a:solidFill>
              <a:schemeClr val="tx1">
                <a:lumMod val="50000"/>
                <a:lumOff val="50000"/>
              </a:schemeClr>
            </a:solidFill>
          </a:ln>
          <a:effectLst/>
        </c:spPr>
        <c:txPr>
          <a:bodyPr rot="-60000000" spcFirstLastPara="1" vertOverflow="ellipsis" vert="horz" wrap="square" anchor="ctr" anchorCtr="1"/>
          <a:lstStyle/>
          <a:p>
            <a:pPr>
              <a:defRPr sz="1000" b="0" i="0" u="none" strike="noStrike" kern="1200" baseline="0">
                <a:solidFill>
                  <a:sysClr val="windowText" lastClr="000000"/>
                </a:solidFill>
                <a:latin typeface="Arial" panose="020B0604020202020204" pitchFamily="34" charset="0"/>
                <a:ea typeface="Open Sans" panose="020B0606030504020204" pitchFamily="34" charset="0"/>
                <a:cs typeface="Arial" panose="020B0604020202020204" pitchFamily="34" charset="0"/>
              </a:defRPr>
            </a:pPr>
            <a:endParaRPr lang="en-US"/>
          </a:p>
        </c:txPr>
        <c:crossAx val="251334600"/>
        <c:crosses val="autoZero"/>
        <c:crossBetween val="between"/>
      </c:valAx>
      <c:spPr>
        <a:noFill/>
        <a:ln>
          <a:noFill/>
        </a:ln>
        <a:effectLst/>
      </c:spPr>
    </c:plotArea>
    <c:plotVisOnly val="1"/>
    <c:dispBlanksAs val="gap"/>
    <c:showDLblsOverMax val="0"/>
  </c:chart>
  <c:spPr>
    <a:solidFill>
      <a:schemeClr val="bg1"/>
    </a:solidFill>
    <a:ln w="9525" cap="flat" cmpd="sng" algn="ctr">
      <a:noFill/>
      <a:round/>
    </a:ln>
    <a:effectLst>
      <a:softEdge rad="63500"/>
    </a:effectLst>
  </c:spPr>
  <c:txPr>
    <a:bodyPr/>
    <a:lstStyle/>
    <a:p>
      <a:pPr>
        <a:defRPr sz="1000" b="0" i="0">
          <a:solidFill>
            <a:sysClr val="windowText" lastClr="000000"/>
          </a:solidFill>
          <a:latin typeface="Open Sans" panose="020B0606030504020204" pitchFamily="34" charset="0"/>
          <a:ea typeface="Open Sans" panose="020B0606030504020204" pitchFamily="34" charset="0"/>
          <a:cs typeface="Open Sans" panose="020B0606030504020204" pitchFamily="34" charset="0"/>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o-RO"/>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22A2EB-1296-403F-9C1D-240A234D2DCB}" type="datetimeFigureOut">
              <a:rPr lang="ro-RO" smtClean="0"/>
              <a:t>02.10.2025</a:t>
            </a:fld>
            <a:endParaRPr lang="ro-RO"/>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o-RO"/>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o-RO"/>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7D3EA2-EEBA-4474-8139-4E8D46613032}" type="slidenum">
              <a:rPr lang="ro-RO" smtClean="0"/>
              <a:t>‹#›</a:t>
            </a:fld>
            <a:endParaRPr lang="ro-RO"/>
          </a:p>
        </p:txBody>
      </p:sp>
    </p:spTree>
    <p:extLst>
      <p:ext uri="{BB962C8B-B14F-4D97-AF65-F5344CB8AC3E}">
        <p14:creationId xmlns:p14="http://schemas.microsoft.com/office/powerpoint/2010/main" val="19630610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29DACCB-1D2B-1441-9764-D045B6393906}" type="slidenum">
              <a:rPr lang="en-US" smtClean="0"/>
              <a:t>2</a:t>
            </a:fld>
            <a:endParaRPr lang="en-US"/>
          </a:p>
        </p:txBody>
      </p:sp>
    </p:spTree>
    <p:extLst>
      <p:ext uri="{BB962C8B-B14F-4D97-AF65-F5344CB8AC3E}">
        <p14:creationId xmlns:p14="http://schemas.microsoft.com/office/powerpoint/2010/main" val="23830447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40026F-1459-886D-5E8F-48B0ADDA6E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12F1ED9-652C-5F6A-7A5A-9CDCDA15E7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69F32D-93B3-9916-A432-B7DEECA27F0D}"/>
              </a:ext>
            </a:extLst>
          </p:cNvPr>
          <p:cNvSpPr>
            <a:spLocks noGrp="1"/>
          </p:cNvSpPr>
          <p:nvPr>
            <p:ph type="body" idx="1"/>
          </p:nvPr>
        </p:nvSpPr>
        <p:spPr/>
        <p:txBody>
          <a:bodyPr/>
          <a:lstStyle/>
          <a:p>
            <a:endParaRPr lang="ro-RO"/>
          </a:p>
        </p:txBody>
      </p:sp>
      <p:sp>
        <p:nvSpPr>
          <p:cNvPr id="4" name="Slide Number Placeholder 3">
            <a:extLst>
              <a:ext uri="{FF2B5EF4-FFF2-40B4-BE49-F238E27FC236}">
                <a16:creationId xmlns:a16="http://schemas.microsoft.com/office/drawing/2014/main" id="{FD39FC90-FD1F-A385-A9B3-860CB526910F}"/>
              </a:ext>
            </a:extLst>
          </p:cNvPr>
          <p:cNvSpPr>
            <a:spLocks noGrp="1"/>
          </p:cNvSpPr>
          <p:nvPr>
            <p:ph type="sldNum" sz="quarter" idx="10"/>
          </p:nvPr>
        </p:nvSpPr>
        <p:spPr/>
        <p:txBody>
          <a:bodyPr/>
          <a:lstStyle/>
          <a:p>
            <a:fld id="{4ED73D7E-86CD-4DE4-9D30-632BDDEB6364}" type="slidenum">
              <a:rPr lang="en-US" smtClean="0"/>
              <a:t>13</a:t>
            </a:fld>
            <a:endParaRPr lang="en-US"/>
          </a:p>
        </p:txBody>
      </p:sp>
    </p:spTree>
    <p:extLst>
      <p:ext uri="{BB962C8B-B14F-4D97-AF65-F5344CB8AC3E}">
        <p14:creationId xmlns:p14="http://schemas.microsoft.com/office/powerpoint/2010/main" val="41236316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10C4D2-C0BC-47F8-6BEE-F3288B4E5C1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29ACDCC-4C45-15B8-40D2-40F31D0495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EEEDEB5-8C99-4EDF-4AC1-9AFFB0089E51}"/>
              </a:ext>
            </a:extLst>
          </p:cNvPr>
          <p:cNvSpPr>
            <a:spLocks noGrp="1"/>
          </p:cNvSpPr>
          <p:nvPr>
            <p:ph type="body" idx="1"/>
          </p:nvPr>
        </p:nvSpPr>
        <p:spPr/>
        <p:txBody>
          <a:bodyPr/>
          <a:lstStyle/>
          <a:p>
            <a:endParaRPr lang="ro-RO"/>
          </a:p>
        </p:txBody>
      </p:sp>
      <p:sp>
        <p:nvSpPr>
          <p:cNvPr id="4" name="Slide Number Placeholder 3">
            <a:extLst>
              <a:ext uri="{FF2B5EF4-FFF2-40B4-BE49-F238E27FC236}">
                <a16:creationId xmlns:a16="http://schemas.microsoft.com/office/drawing/2014/main" id="{94BF9F66-DC8B-CCBC-9846-7CA909A2F2A0}"/>
              </a:ext>
            </a:extLst>
          </p:cNvPr>
          <p:cNvSpPr>
            <a:spLocks noGrp="1"/>
          </p:cNvSpPr>
          <p:nvPr>
            <p:ph type="sldNum" sz="quarter" idx="10"/>
          </p:nvPr>
        </p:nvSpPr>
        <p:spPr/>
        <p:txBody>
          <a:bodyPr/>
          <a:lstStyle/>
          <a:p>
            <a:fld id="{4ED73D7E-86CD-4DE4-9D30-632BDDEB6364}" type="slidenum">
              <a:rPr lang="en-US" smtClean="0"/>
              <a:t>14</a:t>
            </a:fld>
            <a:endParaRPr lang="en-US"/>
          </a:p>
        </p:txBody>
      </p:sp>
    </p:spTree>
    <p:extLst>
      <p:ext uri="{BB962C8B-B14F-4D97-AF65-F5344CB8AC3E}">
        <p14:creationId xmlns:p14="http://schemas.microsoft.com/office/powerpoint/2010/main" val="20564219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7A7815-14BB-9A26-4BCE-2B5E34A08E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FD6EEF-EC54-026E-234C-164A14EB7E7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AC3DDF-4214-9EFE-28E5-CDE50FA3621C}"/>
              </a:ext>
            </a:extLst>
          </p:cNvPr>
          <p:cNvSpPr>
            <a:spLocks noGrp="1"/>
          </p:cNvSpPr>
          <p:nvPr>
            <p:ph type="body" idx="1"/>
          </p:nvPr>
        </p:nvSpPr>
        <p:spPr/>
        <p:txBody>
          <a:bodyPr/>
          <a:lstStyle/>
          <a:p>
            <a:endParaRPr lang="ro-RO"/>
          </a:p>
        </p:txBody>
      </p:sp>
      <p:sp>
        <p:nvSpPr>
          <p:cNvPr id="4" name="Slide Number Placeholder 3">
            <a:extLst>
              <a:ext uri="{FF2B5EF4-FFF2-40B4-BE49-F238E27FC236}">
                <a16:creationId xmlns:a16="http://schemas.microsoft.com/office/drawing/2014/main" id="{66311152-C4B6-F26F-9177-D000A72B1A33}"/>
              </a:ext>
            </a:extLst>
          </p:cNvPr>
          <p:cNvSpPr>
            <a:spLocks noGrp="1"/>
          </p:cNvSpPr>
          <p:nvPr>
            <p:ph type="sldNum" sz="quarter" idx="10"/>
          </p:nvPr>
        </p:nvSpPr>
        <p:spPr/>
        <p:txBody>
          <a:bodyPr/>
          <a:lstStyle/>
          <a:p>
            <a:fld id="{4ED73D7E-86CD-4DE4-9D30-632BDDEB6364}" type="slidenum">
              <a:rPr lang="en-US" smtClean="0"/>
              <a:t>15</a:t>
            </a:fld>
            <a:endParaRPr lang="en-US"/>
          </a:p>
        </p:txBody>
      </p:sp>
    </p:spTree>
    <p:extLst>
      <p:ext uri="{BB962C8B-B14F-4D97-AF65-F5344CB8AC3E}">
        <p14:creationId xmlns:p14="http://schemas.microsoft.com/office/powerpoint/2010/main" val="4189754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53658B-F754-AF2E-1BB7-E66FD29067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B54AA2-832C-38CB-825F-880C7D5BDBB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660134-118E-ACE5-D16B-C6450FBF5AE9}"/>
              </a:ext>
            </a:extLst>
          </p:cNvPr>
          <p:cNvSpPr>
            <a:spLocks noGrp="1"/>
          </p:cNvSpPr>
          <p:nvPr>
            <p:ph type="body" idx="1"/>
          </p:nvPr>
        </p:nvSpPr>
        <p:spPr/>
        <p:txBody>
          <a:bodyPr/>
          <a:lstStyle/>
          <a:p>
            <a:endParaRPr lang="ro-RO"/>
          </a:p>
        </p:txBody>
      </p:sp>
      <p:sp>
        <p:nvSpPr>
          <p:cNvPr id="4" name="Slide Number Placeholder 3">
            <a:extLst>
              <a:ext uri="{FF2B5EF4-FFF2-40B4-BE49-F238E27FC236}">
                <a16:creationId xmlns:a16="http://schemas.microsoft.com/office/drawing/2014/main" id="{06737322-6C9A-D302-4735-D67D56164B54}"/>
              </a:ext>
            </a:extLst>
          </p:cNvPr>
          <p:cNvSpPr>
            <a:spLocks noGrp="1"/>
          </p:cNvSpPr>
          <p:nvPr>
            <p:ph type="sldNum" sz="quarter" idx="10"/>
          </p:nvPr>
        </p:nvSpPr>
        <p:spPr/>
        <p:txBody>
          <a:bodyPr/>
          <a:lstStyle/>
          <a:p>
            <a:fld id="{4ED73D7E-86CD-4DE4-9D30-632BDDEB6364}" type="slidenum">
              <a:rPr lang="en-US" smtClean="0"/>
              <a:t>16</a:t>
            </a:fld>
            <a:endParaRPr lang="en-US"/>
          </a:p>
        </p:txBody>
      </p:sp>
    </p:spTree>
    <p:extLst>
      <p:ext uri="{BB962C8B-B14F-4D97-AF65-F5344CB8AC3E}">
        <p14:creationId xmlns:p14="http://schemas.microsoft.com/office/powerpoint/2010/main" val="35157196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BE50C1-557C-33DE-7926-8387A530DA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1CFD55-CA60-381D-94BD-D57411E039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04D630-0DBF-76A0-6375-4A2A30B86032}"/>
              </a:ext>
            </a:extLst>
          </p:cNvPr>
          <p:cNvSpPr>
            <a:spLocks noGrp="1"/>
          </p:cNvSpPr>
          <p:nvPr>
            <p:ph type="body" idx="1"/>
          </p:nvPr>
        </p:nvSpPr>
        <p:spPr/>
        <p:txBody>
          <a:bodyPr/>
          <a:lstStyle/>
          <a:p>
            <a:endParaRPr lang="ro-RO"/>
          </a:p>
        </p:txBody>
      </p:sp>
      <p:sp>
        <p:nvSpPr>
          <p:cNvPr id="4" name="Slide Number Placeholder 3">
            <a:extLst>
              <a:ext uri="{FF2B5EF4-FFF2-40B4-BE49-F238E27FC236}">
                <a16:creationId xmlns:a16="http://schemas.microsoft.com/office/drawing/2014/main" id="{A5584140-219D-D0CA-DFBF-5BD507F1E509}"/>
              </a:ext>
            </a:extLst>
          </p:cNvPr>
          <p:cNvSpPr>
            <a:spLocks noGrp="1"/>
          </p:cNvSpPr>
          <p:nvPr>
            <p:ph type="sldNum" sz="quarter" idx="10"/>
          </p:nvPr>
        </p:nvSpPr>
        <p:spPr/>
        <p:txBody>
          <a:bodyPr/>
          <a:lstStyle/>
          <a:p>
            <a:fld id="{4ED73D7E-86CD-4DE4-9D30-632BDDEB6364}" type="slidenum">
              <a:rPr lang="en-US" smtClean="0"/>
              <a:t>18</a:t>
            </a:fld>
            <a:endParaRPr lang="en-US"/>
          </a:p>
        </p:txBody>
      </p:sp>
    </p:spTree>
    <p:extLst>
      <p:ext uri="{BB962C8B-B14F-4D97-AF65-F5344CB8AC3E}">
        <p14:creationId xmlns:p14="http://schemas.microsoft.com/office/powerpoint/2010/main" val="6271864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1EAB22-9B2D-B8B9-51D6-D30B452215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D2EA70-0338-1BCE-E778-D889C26E04B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F4CD90-7E2A-A76D-6565-09175F9E85B3}"/>
              </a:ext>
            </a:extLst>
          </p:cNvPr>
          <p:cNvSpPr>
            <a:spLocks noGrp="1"/>
          </p:cNvSpPr>
          <p:nvPr>
            <p:ph type="body" idx="1"/>
          </p:nvPr>
        </p:nvSpPr>
        <p:spPr/>
        <p:txBody>
          <a:bodyPr/>
          <a:lstStyle/>
          <a:p>
            <a:endParaRPr lang="ro-RO"/>
          </a:p>
        </p:txBody>
      </p:sp>
      <p:sp>
        <p:nvSpPr>
          <p:cNvPr id="4" name="Slide Number Placeholder 3">
            <a:extLst>
              <a:ext uri="{FF2B5EF4-FFF2-40B4-BE49-F238E27FC236}">
                <a16:creationId xmlns:a16="http://schemas.microsoft.com/office/drawing/2014/main" id="{4AB64F06-D720-47E4-69A7-6E85FFF448BE}"/>
              </a:ext>
            </a:extLst>
          </p:cNvPr>
          <p:cNvSpPr>
            <a:spLocks noGrp="1"/>
          </p:cNvSpPr>
          <p:nvPr>
            <p:ph type="sldNum" sz="quarter" idx="10"/>
          </p:nvPr>
        </p:nvSpPr>
        <p:spPr/>
        <p:txBody>
          <a:bodyPr/>
          <a:lstStyle/>
          <a:p>
            <a:fld id="{4ED73D7E-86CD-4DE4-9D30-632BDDEB6364}" type="slidenum">
              <a:rPr lang="en-US" smtClean="0"/>
              <a:t>19</a:t>
            </a:fld>
            <a:endParaRPr lang="en-US"/>
          </a:p>
        </p:txBody>
      </p:sp>
    </p:spTree>
    <p:extLst>
      <p:ext uri="{BB962C8B-B14F-4D97-AF65-F5344CB8AC3E}">
        <p14:creationId xmlns:p14="http://schemas.microsoft.com/office/powerpoint/2010/main" val="17674296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7F3F2A-0104-5807-D556-00A15F2AA6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1E8164-01B8-F5F0-1173-4324474CE32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22CE8B-47D0-A9D5-D69D-A66E41427BF3}"/>
              </a:ext>
            </a:extLst>
          </p:cNvPr>
          <p:cNvSpPr>
            <a:spLocks noGrp="1"/>
          </p:cNvSpPr>
          <p:nvPr>
            <p:ph type="body" idx="1"/>
          </p:nvPr>
        </p:nvSpPr>
        <p:spPr/>
        <p:txBody>
          <a:bodyPr/>
          <a:lstStyle/>
          <a:p>
            <a:endParaRPr lang="ro-RO"/>
          </a:p>
        </p:txBody>
      </p:sp>
      <p:sp>
        <p:nvSpPr>
          <p:cNvPr id="4" name="Slide Number Placeholder 3">
            <a:extLst>
              <a:ext uri="{FF2B5EF4-FFF2-40B4-BE49-F238E27FC236}">
                <a16:creationId xmlns:a16="http://schemas.microsoft.com/office/drawing/2014/main" id="{29680008-0643-CE61-DA42-4DE8551A4987}"/>
              </a:ext>
            </a:extLst>
          </p:cNvPr>
          <p:cNvSpPr>
            <a:spLocks noGrp="1"/>
          </p:cNvSpPr>
          <p:nvPr>
            <p:ph type="sldNum" sz="quarter" idx="10"/>
          </p:nvPr>
        </p:nvSpPr>
        <p:spPr/>
        <p:txBody>
          <a:bodyPr/>
          <a:lstStyle/>
          <a:p>
            <a:fld id="{4ED73D7E-86CD-4DE4-9D30-632BDDEB6364}" type="slidenum">
              <a:rPr lang="en-US" smtClean="0"/>
              <a:t>20</a:t>
            </a:fld>
            <a:endParaRPr lang="en-US"/>
          </a:p>
        </p:txBody>
      </p:sp>
    </p:spTree>
    <p:extLst>
      <p:ext uri="{BB962C8B-B14F-4D97-AF65-F5344CB8AC3E}">
        <p14:creationId xmlns:p14="http://schemas.microsoft.com/office/powerpoint/2010/main" val="31394921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B80F90-78A9-CB1E-A611-FC13A13A10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181EA8-F81A-47DD-CF4D-5508889B16D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C93C77-4C30-E3B3-A3A1-4BA992AE7DD6}"/>
              </a:ext>
            </a:extLst>
          </p:cNvPr>
          <p:cNvSpPr>
            <a:spLocks noGrp="1"/>
          </p:cNvSpPr>
          <p:nvPr>
            <p:ph type="body" idx="1"/>
          </p:nvPr>
        </p:nvSpPr>
        <p:spPr/>
        <p:txBody>
          <a:bodyPr/>
          <a:lstStyle/>
          <a:p>
            <a:endParaRPr lang="ro-RO"/>
          </a:p>
        </p:txBody>
      </p:sp>
      <p:sp>
        <p:nvSpPr>
          <p:cNvPr id="4" name="Slide Number Placeholder 3">
            <a:extLst>
              <a:ext uri="{FF2B5EF4-FFF2-40B4-BE49-F238E27FC236}">
                <a16:creationId xmlns:a16="http://schemas.microsoft.com/office/drawing/2014/main" id="{3BA28FE5-ADF9-261B-80D5-12EB93911097}"/>
              </a:ext>
            </a:extLst>
          </p:cNvPr>
          <p:cNvSpPr>
            <a:spLocks noGrp="1"/>
          </p:cNvSpPr>
          <p:nvPr>
            <p:ph type="sldNum" sz="quarter" idx="10"/>
          </p:nvPr>
        </p:nvSpPr>
        <p:spPr/>
        <p:txBody>
          <a:bodyPr/>
          <a:lstStyle/>
          <a:p>
            <a:fld id="{4ED73D7E-86CD-4DE4-9D30-632BDDEB6364}" type="slidenum">
              <a:rPr lang="en-US" smtClean="0"/>
              <a:t>21</a:t>
            </a:fld>
            <a:endParaRPr lang="en-US"/>
          </a:p>
        </p:txBody>
      </p:sp>
    </p:spTree>
    <p:extLst>
      <p:ext uri="{BB962C8B-B14F-4D97-AF65-F5344CB8AC3E}">
        <p14:creationId xmlns:p14="http://schemas.microsoft.com/office/powerpoint/2010/main" val="18709275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C5EBBC-D02F-04F5-7E01-3688116E2F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4E8746-C287-BAB0-EBBF-6E25D47D3D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4AA094-7095-4A07-3CFE-B2AA2C72321D}"/>
              </a:ext>
            </a:extLst>
          </p:cNvPr>
          <p:cNvSpPr>
            <a:spLocks noGrp="1"/>
          </p:cNvSpPr>
          <p:nvPr>
            <p:ph type="body" idx="1"/>
          </p:nvPr>
        </p:nvSpPr>
        <p:spPr/>
        <p:txBody>
          <a:bodyPr/>
          <a:lstStyle/>
          <a:p>
            <a:endParaRPr lang="ro-RO"/>
          </a:p>
        </p:txBody>
      </p:sp>
      <p:sp>
        <p:nvSpPr>
          <p:cNvPr id="4" name="Slide Number Placeholder 3">
            <a:extLst>
              <a:ext uri="{FF2B5EF4-FFF2-40B4-BE49-F238E27FC236}">
                <a16:creationId xmlns:a16="http://schemas.microsoft.com/office/drawing/2014/main" id="{372033A2-3154-FB7C-FBE2-C0D24F0207B5}"/>
              </a:ext>
            </a:extLst>
          </p:cNvPr>
          <p:cNvSpPr>
            <a:spLocks noGrp="1"/>
          </p:cNvSpPr>
          <p:nvPr>
            <p:ph type="sldNum" sz="quarter" idx="10"/>
          </p:nvPr>
        </p:nvSpPr>
        <p:spPr/>
        <p:txBody>
          <a:bodyPr/>
          <a:lstStyle/>
          <a:p>
            <a:fld id="{4ED73D7E-86CD-4DE4-9D30-632BDDEB6364}" type="slidenum">
              <a:rPr lang="en-US" smtClean="0"/>
              <a:t>22</a:t>
            </a:fld>
            <a:endParaRPr lang="en-US"/>
          </a:p>
        </p:txBody>
      </p:sp>
    </p:spTree>
    <p:extLst>
      <p:ext uri="{BB962C8B-B14F-4D97-AF65-F5344CB8AC3E}">
        <p14:creationId xmlns:p14="http://schemas.microsoft.com/office/powerpoint/2010/main" val="33678785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0F695C-8AD2-34AC-07C4-7B368ADA365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9EA1DB-4BB5-9B2E-DD39-72B6347B40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B08D7C9-A2F9-ED98-9739-C3FA12A28791}"/>
              </a:ext>
            </a:extLst>
          </p:cNvPr>
          <p:cNvSpPr>
            <a:spLocks noGrp="1"/>
          </p:cNvSpPr>
          <p:nvPr>
            <p:ph type="body" idx="1"/>
          </p:nvPr>
        </p:nvSpPr>
        <p:spPr/>
        <p:txBody>
          <a:bodyPr/>
          <a:lstStyle/>
          <a:p>
            <a:endParaRPr lang="ro-RO"/>
          </a:p>
        </p:txBody>
      </p:sp>
      <p:sp>
        <p:nvSpPr>
          <p:cNvPr id="4" name="Slide Number Placeholder 3">
            <a:extLst>
              <a:ext uri="{FF2B5EF4-FFF2-40B4-BE49-F238E27FC236}">
                <a16:creationId xmlns:a16="http://schemas.microsoft.com/office/drawing/2014/main" id="{8FF0F59F-35DB-96EC-B7BD-20531F86EDA3}"/>
              </a:ext>
            </a:extLst>
          </p:cNvPr>
          <p:cNvSpPr>
            <a:spLocks noGrp="1"/>
          </p:cNvSpPr>
          <p:nvPr>
            <p:ph type="sldNum" sz="quarter" idx="10"/>
          </p:nvPr>
        </p:nvSpPr>
        <p:spPr/>
        <p:txBody>
          <a:bodyPr/>
          <a:lstStyle/>
          <a:p>
            <a:fld id="{4ED73D7E-86CD-4DE4-9D30-632BDDEB6364}" type="slidenum">
              <a:rPr lang="en-US" smtClean="0"/>
              <a:t>23</a:t>
            </a:fld>
            <a:endParaRPr lang="en-US"/>
          </a:p>
        </p:txBody>
      </p:sp>
    </p:spTree>
    <p:extLst>
      <p:ext uri="{BB962C8B-B14F-4D97-AF65-F5344CB8AC3E}">
        <p14:creationId xmlns:p14="http://schemas.microsoft.com/office/powerpoint/2010/main" val="27096676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3B0AD5-2567-0746-4616-7FBFB88272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CC8540-313F-714E-6C9B-C4B3665798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6669356-C947-0CA1-E1F1-D1BE63E4CF31}"/>
              </a:ext>
            </a:extLst>
          </p:cNvPr>
          <p:cNvSpPr>
            <a:spLocks noGrp="1"/>
          </p:cNvSpPr>
          <p:nvPr>
            <p:ph type="body" idx="1"/>
          </p:nvPr>
        </p:nvSpPr>
        <p:spPr/>
        <p:txBody>
          <a:bodyPr/>
          <a:lstStyle/>
          <a:p>
            <a:endParaRPr lang="ro-RO"/>
          </a:p>
        </p:txBody>
      </p:sp>
      <p:sp>
        <p:nvSpPr>
          <p:cNvPr id="4" name="Slide Number Placeholder 3">
            <a:extLst>
              <a:ext uri="{FF2B5EF4-FFF2-40B4-BE49-F238E27FC236}">
                <a16:creationId xmlns:a16="http://schemas.microsoft.com/office/drawing/2014/main" id="{9FCEA0E2-F65B-D861-90A0-366E9ECCF375}"/>
              </a:ext>
            </a:extLst>
          </p:cNvPr>
          <p:cNvSpPr>
            <a:spLocks noGrp="1"/>
          </p:cNvSpPr>
          <p:nvPr>
            <p:ph type="sldNum" sz="quarter" idx="10"/>
          </p:nvPr>
        </p:nvSpPr>
        <p:spPr/>
        <p:txBody>
          <a:bodyPr/>
          <a:lstStyle/>
          <a:p>
            <a:fld id="{4ED73D7E-86CD-4DE4-9D30-632BDDEB6364}" type="slidenum">
              <a:rPr lang="en-US" smtClean="0"/>
              <a:t>4</a:t>
            </a:fld>
            <a:endParaRPr lang="en-US"/>
          </a:p>
        </p:txBody>
      </p:sp>
    </p:spTree>
    <p:extLst>
      <p:ext uri="{BB962C8B-B14F-4D97-AF65-F5344CB8AC3E}">
        <p14:creationId xmlns:p14="http://schemas.microsoft.com/office/powerpoint/2010/main" val="21853398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5E1D23-0556-AA79-8EF4-CB9B690C2E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D99988-0E37-445D-151B-398E6B68FA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07EBE6-EE64-2FCA-E92F-F9F43388F85B}"/>
              </a:ext>
            </a:extLst>
          </p:cNvPr>
          <p:cNvSpPr>
            <a:spLocks noGrp="1"/>
          </p:cNvSpPr>
          <p:nvPr>
            <p:ph type="body" idx="1"/>
          </p:nvPr>
        </p:nvSpPr>
        <p:spPr/>
        <p:txBody>
          <a:bodyPr/>
          <a:lstStyle/>
          <a:p>
            <a:endParaRPr lang="ro-RO"/>
          </a:p>
        </p:txBody>
      </p:sp>
      <p:sp>
        <p:nvSpPr>
          <p:cNvPr id="4" name="Slide Number Placeholder 3">
            <a:extLst>
              <a:ext uri="{FF2B5EF4-FFF2-40B4-BE49-F238E27FC236}">
                <a16:creationId xmlns:a16="http://schemas.microsoft.com/office/drawing/2014/main" id="{8AFF0CDD-D7B3-5D8D-767B-80FDB9D4B07F}"/>
              </a:ext>
            </a:extLst>
          </p:cNvPr>
          <p:cNvSpPr>
            <a:spLocks noGrp="1"/>
          </p:cNvSpPr>
          <p:nvPr>
            <p:ph type="sldNum" sz="quarter" idx="10"/>
          </p:nvPr>
        </p:nvSpPr>
        <p:spPr/>
        <p:txBody>
          <a:bodyPr/>
          <a:lstStyle/>
          <a:p>
            <a:fld id="{4ED73D7E-86CD-4DE4-9D30-632BDDEB6364}" type="slidenum">
              <a:rPr lang="en-US" smtClean="0"/>
              <a:t>24</a:t>
            </a:fld>
            <a:endParaRPr lang="en-US"/>
          </a:p>
        </p:txBody>
      </p:sp>
    </p:spTree>
    <p:extLst>
      <p:ext uri="{BB962C8B-B14F-4D97-AF65-F5344CB8AC3E}">
        <p14:creationId xmlns:p14="http://schemas.microsoft.com/office/powerpoint/2010/main" val="30628508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56B630-5A98-C38E-24BC-BB292C1134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FAB00A-8897-D038-3466-EF9B34ED61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8D6DF8-264D-EC5A-A1D3-AC9CDC84D673}"/>
              </a:ext>
            </a:extLst>
          </p:cNvPr>
          <p:cNvSpPr>
            <a:spLocks noGrp="1"/>
          </p:cNvSpPr>
          <p:nvPr>
            <p:ph type="body" idx="1"/>
          </p:nvPr>
        </p:nvSpPr>
        <p:spPr/>
        <p:txBody>
          <a:bodyPr/>
          <a:lstStyle/>
          <a:p>
            <a:endParaRPr lang="ro-RO"/>
          </a:p>
        </p:txBody>
      </p:sp>
      <p:sp>
        <p:nvSpPr>
          <p:cNvPr id="4" name="Slide Number Placeholder 3">
            <a:extLst>
              <a:ext uri="{FF2B5EF4-FFF2-40B4-BE49-F238E27FC236}">
                <a16:creationId xmlns:a16="http://schemas.microsoft.com/office/drawing/2014/main" id="{7DA428F4-E3B8-8CD8-4DEF-B0443316102A}"/>
              </a:ext>
            </a:extLst>
          </p:cNvPr>
          <p:cNvSpPr>
            <a:spLocks noGrp="1"/>
          </p:cNvSpPr>
          <p:nvPr>
            <p:ph type="sldNum" sz="quarter" idx="10"/>
          </p:nvPr>
        </p:nvSpPr>
        <p:spPr/>
        <p:txBody>
          <a:bodyPr/>
          <a:lstStyle/>
          <a:p>
            <a:fld id="{4ED73D7E-86CD-4DE4-9D30-632BDDEB6364}" type="slidenum">
              <a:rPr lang="en-US" smtClean="0"/>
              <a:t>25</a:t>
            </a:fld>
            <a:endParaRPr lang="en-US"/>
          </a:p>
        </p:txBody>
      </p:sp>
    </p:spTree>
    <p:extLst>
      <p:ext uri="{BB962C8B-B14F-4D97-AF65-F5344CB8AC3E}">
        <p14:creationId xmlns:p14="http://schemas.microsoft.com/office/powerpoint/2010/main" val="36123803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C729FB-4EC7-49F9-E8A2-283395C525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5F078FF-FF98-274B-452D-A1C72CC07E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E1ABC02-F828-7739-22AA-069056B1E416}"/>
              </a:ext>
            </a:extLst>
          </p:cNvPr>
          <p:cNvSpPr>
            <a:spLocks noGrp="1"/>
          </p:cNvSpPr>
          <p:nvPr>
            <p:ph type="body" idx="1"/>
          </p:nvPr>
        </p:nvSpPr>
        <p:spPr/>
        <p:txBody>
          <a:bodyPr/>
          <a:lstStyle/>
          <a:p>
            <a:endParaRPr lang="ro-RO"/>
          </a:p>
        </p:txBody>
      </p:sp>
      <p:sp>
        <p:nvSpPr>
          <p:cNvPr id="4" name="Slide Number Placeholder 3">
            <a:extLst>
              <a:ext uri="{FF2B5EF4-FFF2-40B4-BE49-F238E27FC236}">
                <a16:creationId xmlns:a16="http://schemas.microsoft.com/office/drawing/2014/main" id="{F6532155-6EAE-53E3-E8ED-4D8F0A44E3AD}"/>
              </a:ext>
            </a:extLst>
          </p:cNvPr>
          <p:cNvSpPr>
            <a:spLocks noGrp="1"/>
          </p:cNvSpPr>
          <p:nvPr>
            <p:ph type="sldNum" sz="quarter" idx="10"/>
          </p:nvPr>
        </p:nvSpPr>
        <p:spPr/>
        <p:txBody>
          <a:bodyPr/>
          <a:lstStyle/>
          <a:p>
            <a:fld id="{4ED73D7E-86CD-4DE4-9D30-632BDDEB6364}" type="slidenum">
              <a:rPr lang="en-US" smtClean="0"/>
              <a:t>5</a:t>
            </a:fld>
            <a:endParaRPr lang="en-US"/>
          </a:p>
        </p:txBody>
      </p:sp>
    </p:spTree>
    <p:extLst>
      <p:ext uri="{BB962C8B-B14F-4D97-AF65-F5344CB8AC3E}">
        <p14:creationId xmlns:p14="http://schemas.microsoft.com/office/powerpoint/2010/main" val="12555981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314A8B-5BE0-0FAA-4F5F-D1DFAD3F79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0BA52D-BAA5-E498-20DE-EBD4E3C87D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88E71E-2730-53B3-6C87-B480C8650DDD}"/>
              </a:ext>
            </a:extLst>
          </p:cNvPr>
          <p:cNvSpPr>
            <a:spLocks noGrp="1"/>
          </p:cNvSpPr>
          <p:nvPr>
            <p:ph type="body" idx="1"/>
          </p:nvPr>
        </p:nvSpPr>
        <p:spPr/>
        <p:txBody>
          <a:bodyPr/>
          <a:lstStyle/>
          <a:p>
            <a:endParaRPr lang="ro-RO"/>
          </a:p>
        </p:txBody>
      </p:sp>
      <p:sp>
        <p:nvSpPr>
          <p:cNvPr id="4" name="Slide Number Placeholder 3">
            <a:extLst>
              <a:ext uri="{FF2B5EF4-FFF2-40B4-BE49-F238E27FC236}">
                <a16:creationId xmlns:a16="http://schemas.microsoft.com/office/drawing/2014/main" id="{B33CC2FF-2934-88D6-EF95-A198E51B6017}"/>
              </a:ext>
            </a:extLst>
          </p:cNvPr>
          <p:cNvSpPr>
            <a:spLocks noGrp="1"/>
          </p:cNvSpPr>
          <p:nvPr>
            <p:ph type="sldNum" sz="quarter" idx="10"/>
          </p:nvPr>
        </p:nvSpPr>
        <p:spPr/>
        <p:txBody>
          <a:bodyPr/>
          <a:lstStyle/>
          <a:p>
            <a:fld id="{4ED73D7E-86CD-4DE4-9D30-632BDDEB6364}" type="slidenum">
              <a:rPr lang="en-US" smtClean="0"/>
              <a:t>7</a:t>
            </a:fld>
            <a:endParaRPr lang="en-US"/>
          </a:p>
        </p:txBody>
      </p:sp>
    </p:spTree>
    <p:extLst>
      <p:ext uri="{BB962C8B-B14F-4D97-AF65-F5344CB8AC3E}">
        <p14:creationId xmlns:p14="http://schemas.microsoft.com/office/powerpoint/2010/main" val="17080728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A17968-4CE8-5D52-D377-16D7CECAFC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AE9A996-16FE-EC44-D760-7421C6F7170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6CABA0-5D9B-39EF-5F85-918F7E778B99}"/>
              </a:ext>
            </a:extLst>
          </p:cNvPr>
          <p:cNvSpPr>
            <a:spLocks noGrp="1"/>
          </p:cNvSpPr>
          <p:nvPr>
            <p:ph type="body" idx="1"/>
          </p:nvPr>
        </p:nvSpPr>
        <p:spPr/>
        <p:txBody>
          <a:bodyPr/>
          <a:lstStyle/>
          <a:p>
            <a:endParaRPr lang="ro-RO"/>
          </a:p>
        </p:txBody>
      </p:sp>
      <p:sp>
        <p:nvSpPr>
          <p:cNvPr id="4" name="Slide Number Placeholder 3">
            <a:extLst>
              <a:ext uri="{FF2B5EF4-FFF2-40B4-BE49-F238E27FC236}">
                <a16:creationId xmlns:a16="http://schemas.microsoft.com/office/drawing/2014/main" id="{F26B020B-F83A-349E-427C-67D36EA5096A}"/>
              </a:ext>
            </a:extLst>
          </p:cNvPr>
          <p:cNvSpPr>
            <a:spLocks noGrp="1"/>
          </p:cNvSpPr>
          <p:nvPr>
            <p:ph type="sldNum" sz="quarter" idx="10"/>
          </p:nvPr>
        </p:nvSpPr>
        <p:spPr/>
        <p:txBody>
          <a:bodyPr/>
          <a:lstStyle/>
          <a:p>
            <a:fld id="{4ED73D7E-86CD-4DE4-9D30-632BDDEB6364}" type="slidenum">
              <a:rPr lang="en-US" smtClean="0"/>
              <a:t>8</a:t>
            </a:fld>
            <a:endParaRPr lang="en-US"/>
          </a:p>
        </p:txBody>
      </p:sp>
    </p:spTree>
    <p:extLst>
      <p:ext uri="{BB962C8B-B14F-4D97-AF65-F5344CB8AC3E}">
        <p14:creationId xmlns:p14="http://schemas.microsoft.com/office/powerpoint/2010/main" val="42002997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9ABB6E-E9E7-3750-18BE-B2D4D94DA2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C7BF93-A5B9-D6F8-99C9-0FCA744386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AAAFA5-1550-2698-6F5B-32E4A48651D2}"/>
              </a:ext>
            </a:extLst>
          </p:cNvPr>
          <p:cNvSpPr>
            <a:spLocks noGrp="1"/>
          </p:cNvSpPr>
          <p:nvPr>
            <p:ph type="body" idx="1"/>
          </p:nvPr>
        </p:nvSpPr>
        <p:spPr/>
        <p:txBody>
          <a:bodyPr/>
          <a:lstStyle/>
          <a:p>
            <a:endParaRPr lang="ro-RO"/>
          </a:p>
        </p:txBody>
      </p:sp>
      <p:sp>
        <p:nvSpPr>
          <p:cNvPr id="4" name="Slide Number Placeholder 3">
            <a:extLst>
              <a:ext uri="{FF2B5EF4-FFF2-40B4-BE49-F238E27FC236}">
                <a16:creationId xmlns:a16="http://schemas.microsoft.com/office/drawing/2014/main" id="{C45FC49B-1F4D-C08E-8FE2-35C2A0A3F493}"/>
              </a:ext>
            </a:extLst>
          </p:cNvPr>
          <p:cNvSpPr>
            <a:spLocks noGrp="1"/>
          </p:cNvSpPr>
          <p:nvPr>
            <p:ph type="sldNum" sz="quarter" idx="10"/>
          </p:nvPr>
        </p:nvSpPr>
        <p:spPr/>
        <p:txBody>
          <a:bodyPr/>
          <a:lstStyle/>
          <a:p>
            <a:fld id="{4ED73D7E-86CD-4DE4-9D30-632BDDEB6364}" type="slidenum">
              <a:rPr lang="en-US" smtClean="0"/>
              <a:t>9</a:t>
            </a:fld>
            <a:endParaRPr lang="en-US"/>
          </a:p>
        </p:txBody>
      </p:sp>
    </p:spTree>
    <p:extLst>
      <p:ext uri="{BB962C8B-B14F-4D97-AF65-F5344CB8AC3E}">
        <p14:creationId xmlns:p14="http://schemas.microsoft.com/office/powerpoint/2010/main" val="3674134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DCCDC4-0D57-AFBE-9D7E-FEAF7D03B8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C277F5-91EA-F05E-6B37-7A3BDECEAF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DD693F5-B916-CF3E-22B2-098F88288C43}"/>
              </a:ext>
            </a:extLst>
          </p:cNvPr>
          <p:cNvSpPr>
            <a:spLocks noGrp="1"/>
          </p:cNvSpPr>
          <p:nvPr>
            <p:ph type="body" idx="1"/>
          </p:nvPr>
        </p:nvSpPr>
        <p:spPr/>
        <p:txBody>
          <a:bodyPr/>
          <a:lstStyle/>
          <a:p>
            <a:endParaRPr lang="ro-RO"/>
          </a:p>
        </p:txBody>
      </p:sp>
      <p:sp>
        <p:nvSpPr>
          <p:cNvPr id="4" name="Slide Number Placeholder 3">
            <a:extLst>
              <a:ext uri="{FF2B5EF4-FFF2-40B4-BE49-F238E27FC236}">
                <a16:creationId xmlns:a16="http://schemas.microsoft.com/office/drawing/2014/main" id="{D13C942E-6588-D040-249E-2A3DFB37EDD1}"/>
              </a:ext>
            </a:extLst>
          </p:cNvPr>
          <p:cNvSpPr>
            <a:spLocks noGrp="1"/>
          </p:cNvSpPr>
          <p:nvPr>
            <p:ph type="sldNum" sz="quarter" idx="10"/>
          </p:nvPr>
        </p:nvSpPr>
        <p:spPr/>
        <p:txBody>
          <a:bodyPr/>
          <a:lstStyle/>
          <a:p>
            <a:fld id="{4ED73D7E-86CD-4DE4-9D30-632BDDEB6364}" type="slidenum">
              <a:rPr lang="en-US" smtClean="0"/>
              <a:t>10</a:t>
            </a:fld>
            <a:endParaRPr lang="en-US"/>
          </a:p>
        </p:txBody>
      </p:sp>
    </p:spTree>
    <p:extLst>
      <p:ext uri="{BB962C8B-B14F-4D97-AF65-F5344CB8AC3E}">
        <p14:creationId xmlns:p14="http://schemas.microsoft.com/office/powerpoint/2010/main" val="34537405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50EF19-225D-3A62-E04D-662AAB1197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27FC38-9E9A-4A52-A29C-B77477EF161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EA24B4-1BC3-F71C-868D-972C532834A2}"/>
              </a:ext>
            </a:extLst>
          </p:cNvPr>
          <p:cNvSpPr>
            <a:spLocks noGrp="1"/>
          </p:cNvSpPr>
          <p:nvPr>
            <p:ph type="body" idx="1"/>
          </p:nvPr>
        </p:nvSpPr>
        <p:spPr/>
        <p:txBody>
          <a:bodyPr/>
          <a:lstStyle/>
          <a:p>
            <a:endParaRPr lang="ro-RO"/>
          </a:p>
        </p:txBody>
      </p:sp>
      <p:sp>
        <p:nvSpPr>
          <p:cNvPr id="4" name="Slide Number Placeholder 3">
            <a:extLst>
              <a:ext uri="{FF2B5EF4-FFF2-40B4-BE49-F238E27FC236}">
                <a16:creationId xmlns:a16="http://schemas.microsoft.com/office/drawing/2014/main" id="{235682D5-FE8F-1C92-199C-12C848F20776}"/>
              </a:ext>
            </a:extLst>
          </p:cNvPr>
          <p:cNvSpPr>
            <a:spLocks noGrp="1"/>
          </p:cNvSpPr>
          <p:nvPr>
            <p:ph type="sldNum" sz="quarter" idx="10"/>
          </p:nvPr>
        </p:nvSpPr>
        <p:spPr/>
        <p:txBody>
          <a:bodyPr/>
          <a:lstStyle/>
          <a:p>
            <a:fld id="{4ED73D7E-86CD-4DE4-9D30-632BDDEB6364}" type="slidenum">
              <a:rPr lang="en-US" smtClean="0"/>
              <a:t>11</a:t>
            </a:fld>
            <a:endParaRPr lang="en-US"/>
          </a:p>
        </p:txBody>
      </p:sp>
    </p:spTree>
    <p:extLst>
      <p:ext uri="{BB962C8B-B14F-4D97-AF65-F5344CB8AC3E}">
        <p14:creationId xmlns:p14="http://schemas.microsoft.com/office/powerpoint/2010/main" val="30848084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044961-063E-1633-8DEF-F5999D5FA34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F24301-1174-C299-46CF-BA21CFA52E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C3EF9A9-5916-0E95-D615-57E303D6BE1C}"/>
              </a:ext>
            </a:extLst>
          </p:cNvPr>
          <p:cNvSpPr>
            <a:spLocks noGrp="1"/>
          </p:cNvSpPr>
          <p:nvPr>
            <p:ph type="body" idx="1"/>
          </p:nvPr>
        </p:nvSpPr>
        <p:spPr/>
        <p:txBody>
          <a:bodyPr/>
          <a:lstStyle/>
          <a:p>
            <a:endParaRPr lang="ro-RO"/>
          </a:p>
        </p:txBody>
      </p:sp>
      <p:sp>
        <p:nvSpPr>
          <p:cNvPr id="4" name="Slide Number Placeholder 3">
            <a:extLst>
              <a:ext uri="{FF2B5EF4-FFF2-40B4-BE49-F238E27FC236}">
                <a16:creationId xmlns:a16="http://schemas.microsoft.com/office/drawing/2014/main" id="{3A27F991-65FD-61E1-8F86-A09FAACC4D9F}"/>
              </a:ext>
            </a:extLst>
          </p:cNvPr>
          <p:cNvSpPr>
            <a:spLocks noGrp="1"/>
          </p:cNvSpPr>
          <p:nvPr>
            <p:ph type="sldNum" sz="quarter" idx="10"/>
          </p:nvPr>
        </p:nvSpPr>
        <p:spPr/>
        <p:txBody>
          <a:bodyPr/>
          <a:lstStyle/>
          <a:p>
            <a:fld id="{4ED73D7E-86CD-4DE4-9D30-632BDDEB6364}" type="slidenum">
              <a:rPr lang="en-US" smtClean="0"/>
              <a:t>12</a:t>
            </a:fld>
            <a:endParaRPr lang="en-US"/>
          </a:p>
        </p:txBody>
      </p:sp>
    </p:spTree>
    <p:extLst>
      <p:ext uri="{BB962C8B-B14F-4D97-AF65-F5344CB8AC3E}">
        <p14:creationId xmlns:p14="http://schemas.microsoft.com/office/powerpoint/2010/main" val="308108347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ctrTitle"/>
          </p:nvPr>
        </p:nvSpPr>
        <p:spPr>
          <a:xfrm>
            <a:off x="1371600" y="1803405"/>
            <a:ext cx="9448800" cy="1825096"/>
          </a:xfrm>
        </p:spPr>
        <p:txBody>
          <a:bodyPr anchor="b">
            <a:normAutofit/>
          </a:bodyPr>
          <a:lstStyle>
            <a:lvl1pPr algn="l">
              <a:defRPr sz="6000"/>
            </a:lvl1pPr>
          </a:lstStyle>
          <a:p>
            <a:r>
              <a:rPr lang="en-US"/>
              <a:t>Click to edit Master title style</a:t>
            </a:r>
            <a:endParaRPr lang="en-US" dirty="0"/>
          </a:p>
        </p:txBody>
      </p:sp>
      <p:sp>
        <p:nvSpPr>
          <p:cNvPr id="3" name="Subtitle 2"/>
          <p:cNvSpPr>
            <a:spLocks noGrp="1"/>
          </p:cNvSpPr>
          <p:nvPr>
            <p:ph type="subTitle" idx="1"/>
          </p:nvPr>
        </p:nvSpPr>
        <p:spPr>
          <a:xfrm>
            <a:off x="1371600" y="3632201"/>
            <a:ext cx="94488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909561" y="4314328"/>
            <a:ext cx="2910840" cy="374642"/>
          </a:xfrm>
        </p:spPr>
        <p:txBody>
          <a:bodyPr/>
          <a:lstStyle/>
          <a:p>
            <a:fld id="{7765DD14-6EBE-4A02-BFE4-3BA6375562F2}" type="datetime1">
              <a:rPr lang="ro-RO" smtClean="0"/>
              <a:t>02.10.2025</a:t>
            </a:fld>
            <a:endParaRPr lang="en-US" dirty="0"/>
          </a:p>
        </p:txBody>
      </p:sp>
      <p:sp>
        <p:nvSpPr>
          <p:cNvPr id="5" name="Footer Placeholder 4"/>
          <p:cNvSpPr>
            <a:spLocks noGrp="1"/>
          </p:cNvSpPr>
          <p:nvPr>
            <p:ph type="ftr" sz="quarter" idx="11"/>
          </p:nvPr>
        </p:nvSpPr>
        <p:spPr>
          <a:xfrm>
            <a:off x="1371600" y="4323845"/>
            <a:ext cx="6400800" cy="365125"/>
          </a:xfrm>
        </p:spPr>
        <p:txBody>
          <a:bodyPr/>
          <a:lstStyle/>
          <a:p>
            <a:r>
              <a:rPr lang="it-IT"/>
              <a:t>"Evaluarea pentru piaţa de capital din România”, 16 mai 2018, ASE - ANEVAR </a:t>
            </a:r>
            <a:endParaRPr lang="en-US" dirty="0"/>
          </a:p>
        </p:txBody>
      </p:sp>
      <p:sp>
        <p:nvSpPr>
          <p:cNvPr id="6" name="Slide Number Placeholder 5"/>
          <p:cNvSpPr>
            <a:spLocks noGrp="1"/>
          </p:cNvSpPr>
          <p:nvPr>
            <p:ph type="sldNum" sz="quarter" idx="12"/>
          </p:nvPr>
        </p:nvSpPr>
        <p:spPr>
          <a:xfrm>
            <a:off x="8077200" y="1430866"/>
            <a:ext cx="2743200"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777" y="4697360"/>
            <a:ext cx="10822034" cy="819355"/>
          </a:xfrm>
        </p:spPr>
        <p:txBody>
          <a:bodyPr anchor="b"/>
          <a:lstStyle>
            <a:lvl1pPr algn="l">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681727" y="941439"/>
            <a:ext cx="1082184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5800" y="5516715"/>
            <a:ext cx="108204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F7A13B0-C960-4388-A567-F9EE062B26C0}" type="datetime1">
              <a:rPr lang="ro-RO" smtClean="0"/>
              <a:t>02.10.2025</a:t>
            </a:fld>
            <a:endParaRPr lang="en-US" dirty="0"/>
          </a:p>
        </p:txBody>
      </p:sp>
      <p:sp>
        <p:nvSpPr>
          <p:cNvPr id="6" name="Footer Placeholder 5"/>
          <p:cNvSpPr>
            <a:spLocks noGrp="1"/>
          </p:cNvSpPr>
          <p:nvPr>
            <p:ph type="ftr" sz="quarter" idx="11"/>
          </p:nvPr>
        </p:nvSpPr>
        <p:spPr/>
        <p:txBody>
          <a:bodyPr/>
          <a:lstStyle/>
          <a:p>
            <a:r>
              <a:rPr lang="it-IT"/>
              <a:t>"Evaluarea pentru piaţa de capital din România”, 16 mai 2018, ASE - ANEVAR </a:t>
            </a:r>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2"/>
            <a:ext cx="10820400" cy="2802467"/>
          </a:xfrm>
        </p:spPr>
        <p:txBody>
          <a:bodyPr anchor="ctr"/>
          <a:lstStyle>
            <a:lvl1pPr algn="l">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1024467" y="3649133"/>
            <a:ext cx="10130516"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86431F80-9FF5-4B85-985C-602B8ACB0203}" type="datetime1">
              <a:rPr lang="ro-RO" smtClean="0"/>
              <a:t>02.10.2025</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r>
              <a:rPr lang="it-IT"/>
              <a:t>"Evaluarea pentru piaţa de capital din România”, 16 mai 2018, ASE - ANEVAR </a:t>
            </a:r>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pic>
        <p:nvPicPr>
          <p:cNvPr id="13" name="Picture 12"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67" y="753533"/>
            <a:ext cx="10151533" cy="2604495"/>
          </a:xfrm>
        </p:spPr>
        <p:txBody>
          <a:bodyPr anchor="ctr"/>
          <a:lstStyle>
            <a:lvl1pPr algn="l">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303865" y="3365556"/>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 name="Text Placeholder 3"/>
          <p:cNvSpPr>
            <a:spLocks noGrp="1"/>
          </p:cNvSpPr>
          <p:nvPr>
            <p:ph type="body" sz="half" idx="2"/>
          </p:nvPr>
        </p:nvSpPr>
        <p:spPr>
          <a:xfrm>
            <a:off x="1024467" y="3959862"/>
            <a:ext cx="10151533"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93F0B433-26CD-45BB-A5D6-F8CA5CB5A974}" type="datetime1">
              <a:rPr lang="ro-RO" smtClean="0"/>
              <a:t>02.10.2025</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r>
              <a:rPr lang="it-IT"/>
              <a:t>"Evaluarea pentru piaţa de capital din România”, 16 mai 2018, ASE - ANEVAR </a:t>
            </a:r>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
        <p:nvSpPr>
          <p:cNvPr id="9" name="TextBox 8"/>
          <p:cNvSpPr txBox="1"/>
          <p:nvPr/>
        </p:nvSpPr>
        <p:spPr>
          <a:xfrm>
            <a:off x="476250" y="93345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984230" y="270129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95" y="1124701"/>
            <a:ext cx="10146186" cy="2511835"/>
          </a:xfrm>
        </p:spPr>
        <p:txBody>
          <a:bodyPr anchor="b"/>
          <a:lstStyle>
            <a:lvl1pPr algn="l">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1024467" y="3648315"/>
            <a:ext cx="10144654"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7814452" y="378883"/>
            <a:ext cx="2910840" cy="365125"/>
          </a:xfrm>
        </p:spPr>
        <p:txBody>
          <a:bodyPr/>
          <a:lstStyle>
            <a:lvl1pPr algn="r">
              <a:defRPr/>
            </a:lvl1pPr>
          </a:lstStyle>
          <a:p>
            <a:fld id="{E64169DD-7175-4A2B-9626-F82CF1797890}" type="datetime1">
              <a:rPr lang="ro-RO" smtClean="0"/>
              <a:t>02.10.2025</a:t>
            </a:fld>
            <a:endParaRPr lang="en-US" dirty="0"/>
          </a:p>
        </p:txBody>
      </p:sp>
      <p:sp>
        <p:nvSpPr>
          <p:cNvPr id="6" name="Footer Placeholder 5"/>
          <p:cNvSpPr>
            <a:spLocks noGrp="1"/>
          </p:cNvSpPr>
          <p:nvPr>
            <p:ph type="ftr" sz="quarter" idx="11"/>
          </p:nvPr>
        </p:nvSpPr>
        <p:spPr>
          <a:xfrm>
            <a:off x="685800" y="378883"/>
            <a:ext cx="6991492" cy="365125"/>
          </a:xfrm>
        </p:spPr>
        <p:txBody>
          <a:bodyPr/>
          <a:lstStyle/>
          <a:p>
            <a:r>
              <a:rPr lang="it-IT"/>
              <a:t>"Evaluarea pentru piaţa de capital din România”, 16 mai 2018, ASE - ANEVAR </a:t>
            </a:r>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2895600" y="761999"/>
            <a:ext cx="8610599" cy="1303867"/>
          </a:xfrm>
        </p:spPr>
        <p:txBody>
          <a:bodyPr/>
          <a:lstStyle/>
          <a:p>
            <a:r>
              <a:rPr lang="en-US"/>
              <a:t>Click to edit Master title style</a:t>
            </a:r>
            <a:endParaRPr lang="en-US" dirty="0"/>
          </a:p>
        </p:txBody>
      </p:sp>
      <p:sp>
        <p:nvSpPr>
          <p:cNvPr id="7" name="Text Placeholder 2"/>
          <p:cNvSpPr>
            <a:spLocks noGrp="1"/>
          </p:cNvSpPr>
          <p:nvPr>
            <p:ph type="body" idx="1"/>
          </p:nvPr>
        </p:nvSpPr>
        <p:spPr>
          <a:xfrm>
            <a:off x="685800" y="2202080"/>
            <a:ext cx="3456432"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8" name="Text Placeholder 3"/>
          <p:cNvSpPr>
            <a:spLocks noGrp="1"/>
          </p:cNvSpPr>
          <p:nvPr>
            <p:ph type="body" sz="half" idx="15"/>
          </p:nvPr>
        </p:nvSpPr>
        <p:spPr>
          <a:xfrm>
            <a:off x="685799"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9" name="Text Placeholder 4"/>
          <p:cNvSpPr>
            <a:spLocks noGrp="1"/>
          </p:cNvSpPr>
          <p:nvPr>
            <p:ph type="body" sz="quarter" idx="3"/>
          </p:nvPr>
        </p:nvSpPr>
        <p:spPr>
          <a:xfrm>
            <a:off x="4368800" y="2201333"/>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Text Placeholder 3"/>
          <p:cNvSpPr>
            <a:spLocks noGrp="1"/>
          </p:cNvSpPr>
          <p:nvPr>
            <p:ph type="body" sz="half" idx="16"/>
          </p:nvPr>
        </p:nvSpPr>
        <p:spPr>
          <a:xfrm>
            <a:off x="4366858" y="2904067"/>
            <a:ext cx="3456432"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1" name="Text Placeholder 4"/>
          <p:cNvSpPr>
            <a:spLocks noGrp="1"/>
          </p:cNvSpPr>
          <p:nvPr>
            <p:ph type="body" sz="quarter" idx="13"/>
          </p:nvPr>
        </p:nvSpPr>
        <p:spPr>
          <a:xfrm>
            <a:off x="8051800" y="2192866"/>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Text Placeholder 3"/>
          <p:cNvSpPr>
            <a:spLocks noGrp="1"/>
          </p:cNvSpPr>
          <p:nvPr>
            <p:ph type="body" sz="half" idx="17"/>
          </p:nvPr>
        </p:nvSpPr>
        <p:spPr>
          <a:xfrm>
            <a:off x="8051801"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F72E6F80-0724-49B4-9BC7-A871369402BF}" type="datetime1">
              <a:rPr lang="ro-RO" smtClean="0"/>
              <a:t>02.10.2025</a:t>
            </a:fld>
            <a:endParaRPr lang="en-US" dirty="0"/>
          </a:p>
        </p:txBody>
      </p:sp>
      <p:sp>
        <p:nvSpPr>
          <p:cNvPr id="4" name="Footer Placeholder 3"/>
          <p:cNvSpPr>
            <a:spLocks noGrp="1"/>
          </p:cNvSpPr>
          <p:nvPr>
            <p:ph type="ftr" sz="quarter" idx="11"/>
          </p:nvPr>
        </p:nvSpPr>
        <p:spPr/>
        <p:txBody>
          <a:bodyPr/>
          <a:lstStyle/>
          <a:p>
            <a:r>
              <a:rPr lang="it-IT"/>
              <a:t>"Evaluarea pentru piaţa de capital din România”, 16 mai 2018, ASE - ANEVAR </a:t>
            </a:r>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2895600" y="762000"/>
            <a:ext cx="8610599" cy="129540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688618" y="4191000"/>
            <a:ext cx="345158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Picture Placeholder 2"/>
          <p:cNvSpPr>
            <a:spLocks noGrp="1" noChangeAspect="1"/>
          </p:cNvSpPr>
          <p:nvPr>
            <p:ph type="pic" idx="15"/>
          </p:nvPr>
        </p:nvSpPr>
        <p:spPr>
          <a:xfrm>
            <a:off x="688618" y="2362200"/>
            <a:ext cx="345158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688618" y="4873764"/>
            <a:ext cx="3451582"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2" name="Text Placeholder 4"/>
          <p:cNvSpPr>
            <a:spLocks noGrp="1"/>
          </p:cNvSpPr>
          <p:nvPr>
            <p:ph type="body" sz="quarter" idx="3"/>
          </p:nvPr>
        </p:nvSpPr>
        <p:spPr>
          <a:xfrm>
            <a:off x="4374263" y="4191000"/>
            <a:ext cx="3448935"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3" name="Picture Placeholder 2"/>
          <p:cNvSpPr>
            <a:spLocks noGrp="1" noChangeAspect="1"/>
          </p:cNvSpPr>
          <p:nvPr>
            <p:ph type="pic" idx="21"/>
          </p:nvPr>
        </p:nvSpPr>
        <p:spPr>
          <a:xfrm>
            <a:off x="4374263" y="2362200"/>
            <a:ext cx="3448936"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374264" y="4873763"/>
            <a:ext cx="344893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25" name="Text Placeholder 4"/>
          <p:cNvSpPr>
            <a:spLocks noGrp="1"/>
          </p:cNvSpPr>
          <p:nvPr>
            <p:ph type="body" sz="quarter" idx="13"/>
          </p:nvPr>
        </p:nvSpPr>
        <p:spPr>
          <a:xfrm>
            <a:off x="8049731" y="4191000"/>
            <a:ext cx="3456469"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6" name="Picture Placeholder 2"/>
          <p:cNvSpPr>
            <a:spLocks noGrp="1" noChangeAspect="1"/>
          </p:cNvSpPr>
          <p:nvPr>
            <p:ph type="pic" idx="22"/>
          </p:nvPr>
        </p:nvSpPr>
        <p:spPr>
          <a:xfrm>
            <a:off x="8049855" y="2362200"/>
            <a:ext cx="3447878"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8049731" y="4873761"/>
            <a:ext cx="345244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3" name="Date Placeholder 2"/>
          <p:cNvSpPr>
            <a:spLocks noGrp="1"/>
          </p:cNvSpPr>
          <p:nvPr>
            <p:ph type="dt" sz="half" idx="10"/>
          </p:nvPr>
        </p:nvSpPr>
        <p:spPr/>
        <p:txBody>
          <a:bodyPr/>
          <a:lstStyle/>
          <a:p>
            <a:fld id="{7B68C3CC-C31B-486A-B08E-0FAD64102723}" type="datetime1">
              <a:rPr lang="ro-RO" smtClean="0"/>
              <a:t>02.10.2025</a:t>
            </a:fld>
            <a:endParaRPr lang="en-US" dirty="0"/>
          </a:p>
        </p:txBody>
      </p:sp>
      <p:sp>
        <p:nvSpPr>
          <p:cNvPr id="4" name="Footer Placeholder 3"/>
          <p:cNvSpPr>
            <a:spLocks noGrp="1"/>
          </p:cNvSpPr>
          <p:nvPr>
            <p:ph type="ftr" sz="quarter" idx="11"/>
          </p:nvPr>
        </p:nvSpPr>
        <p:spPr/>
        <p:txBody>
          <a:bodyPr/>
          <a:lstStyle/>
          <a:p>
            <a:r>
              <a:rPr lang="it-IT"/>
              <a:t>"Evaluarea pentru piaţa de capital din România”, 16 mai 2018, ASE - ANEVAR </a:t>
            </a:r>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685800" y="2194559"/>
            <a:ext cx="10820400" cy="40241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B09639E-4AA0-4851-866A-2E38737F5C1B}" type="datetime1">
              <a:rPr lang="ro-RO" smtClean="0"/>
              <a:t>02.10.2025</a:t>
            </a:fld>
            <a:endParaRPr lang="en-US" dirty="0"/>
          </a:p>
        </p:txBody>
      </p:sp>
      <p:sp>
        <p:nvSpPr>
          <p:cNvPr id="5" name="Footer Placeholder 4"/>
          <p:cNvSpPr>
            <a:spLocks noGrp="1"/>
          </p:cNvSpPr>
          <p:nvPr>
            <p:ph type="ftr" sz="quarter" idx="11"/>
          </p:nvPr>
        </p:nvSpPr>
        <p:spPr/>
        <p:txBody>
          <a:bodyPr/>
          <a:lstStyle/>
          <a:p>
            <a:r>
              <a:rPr lang="it-IT"/>
              <a:t>"Evaluarea pentru piaţa de capital din România”, 16 mai 2018, ASE - ANEVAR </a:t>
            </a:r>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Vertical Title 1"/>
          <p:cNvSpPr>
            <a:spLocks noGrp="1"/>
          </p:cNvSpPr>
          <p:nvPr>
            <p:ph type="title" orient="vert"/>
          </p:nvPr>
        </p:nvSpPr>
        <p:spPr>
          <a:xfrm>
            <a:off x="9448800" y="745066"/>
            <a:ext cx="2057400" cy="3903133"/>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024466" y="745067"/>
            <a:ext cx="8204201" cy="3903133"/>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7814452" y="379941"/>
            <a:ext cx="2910840" cy="365125"/>
          </a:xfrm>
        </p:spPr>
        <p:txBody>
          <a:bodyPr/>
          <a:lstStyle>
            <a:lvl1pPr algn="r">
              <a:defRPr/>
            </a:lvl1pPr>
          </a:lstStyle>
          <a:p>
            <a:fld id="{20B77A2D-AADD-49EE-B0DB-7C43F18DDF0C}" type="datetime1">
              <a:rPr lang="ro-RO" smtClean="0"/>
              <a:t>02.10.2025</a:t>
            </a:fld>
            <a:endParaRPr lang="en-US" dirty="0"/>
          </a:p>
        </p:txBody>
      </p:sp>
      <p:sp>
        <p:nvSpPr>
          <p:cNvPr id="5" name="Footer Placeholder 4"/>
          <p:cNvSpPr>
            <a:spLocks noGrp="1"/>
          </p:cNvSpPr>
          <p:nvPr>
            <p:ph type="ftr" sz="quarter" idx="11"/>
          </p:nvPr>
        </p:nvSpPr>
        <p:spPr>
          <a:xfrm>
            <a:off x="685800" y="381000"/>
            <a:ext cx="6991492" cy="365125"/>
          </a:xfrm>
        </p:spPr>
        <p:txBody>
          <a:bodyPr/>
          <a:lstStyle/>
          <a:p>
            <a:r>
              <a:rPr lang="it-IT"/>
              <a:t>"Evaluarea pentru piaţa de capital din România”, 16 mai 2018, ASE - ANEVAR </a:t>
            </a:r>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SLIDE 6">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Titelmasterformat durch Klicken bearbeiten</a:t>
            </a:r>
            <a:endParaRPr lang="en-US" dirty="0"/>
          </a:p>
        </p:txBody>
      </p:sp>
      <p:sp>
        <p:nvSpPr>
          <p:cNvPr id="4" name="Fußzeilenplatzhalter 3"/>
          <p:cNvSpPr>
            <a:spLocks noGrp="1"/>
          </p:cNvSpPr>
          <p:nvPr>
            <p:ph type="ftr" sz="quarter" idx="11"/>
          </p:nvPr>
        </p:nvSpPr>
        <p:spPr/>
        <p:txBody>
          <a:bodyPr/>
          <a:lstStyle/>
          <a:p>
            <a:endParaRPr lang="en-US" dirty="0"/>
          </a:p>
        </p:txBody>
      </p:sp>
      <p:sp>
        <p:nvSpPr>
          <p:cNvPr id="5" name="Foliennummernplatzhalter 4"/>
          <p:cNvSpPr>
            <a:spLocks noGrp="1"/>
          </p:cNvSpPr>
          <p:nvPr>
            <p:ph type="sldNum" sz="quarter" idx="12"/>
          </p:nvPr>
        </p:nvSpPr>
        <p:spPr/>
        <p:txBody>
          <a:bodyPr/>
          <a:lstStyle/>
          <a:p>
            <a:fld id="{75A4F164-3A46-4CEE-A25C-CA523D5E42F3}" type="slidenum">
              <a:rPr lang="en-US" smtClean="0"/>
              <a:t>‹#›</a:t>
            </a:fld>
            <a:endParaRPr lang="en-US" dirty="0"/>
          </a:p>
        </p:txBody>
      </p:sp>
      <p:sp>
        <p:nvSpPr>
          <p:cNvPr id="6" name="Textplatzhalter 12"/>
          <p:cNvSpPr>
            <a:spLocks noGrp="1"/>
          </p:cNvSpPr>
          <p:nvPr>
            <p:ph type="body" sz="quarter" idx="13" hasCustomPrompt="1"/>
          </p:nvPr>
        </p:nvSpPr>
        <p:spPr>
          <a:xfrm>
            <a:off x="516320" y="942478"/>
            <a:ext cx="11134586" cy="541474"/>
          </a:xfrm>
        </p:spPr>
        <p:txBody>
          <a:bodyPr lIns="10800" anchor="t" anchorCtr="0"/>
          <a:lstStyle>
            <a:lvl1pPr marL="0" indent="0">
              <a:buNone/>
              <a:defRPr>
                <a:solidFill>
                  <a:schemeClr val="bg1">
                    <a:lumMod val="50000"/>
                  </a:schemeClr>
                </a:solidFill>
              </a:defRPr>
            </a:lvl1pPr>
          </a:lstStyle>
          <a:p>
            <a:r>
              <a:rPr lang="en-US" noProof="1">
                <a:latin typeface="Calibri Light" panose="020F0302020204030204" pitchFamily="34" charset="0"/>
              </a:rPr>
              <a:t>Enter your subheadline here</a:t>
            </a:r>
          </a:p>
        </p:txBody>
      </p:sp>
    </p:spTree>
    <p:extLst>
      <p:ext uri="{BB962C8B-B14F-4D97-AF65-F5344CB8AC3E}">
        <p14:creationId xmlns:p14="http://schemas.microsoft.com/office/powerpoint/2010/main" val="1717153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A027065-CB4F-440A-BD55-71838DEDEF91}" type="datetime1">
              <a:rPr lang="ro-RO" smtClean="0"/>
              <a:t>02.10.2025</a:t>
            </a:fld>
            <a:endParaRPr lang="en-US" dirty="0"/>
          </a:p>
        </p:txBody>
      </p:sp>
      <p:sp>
        <p:nvSpPr>
          <p:cNvPr id="5" name="Footer Placeholder 4"/>
          <p:cNvSpPr>
            <a:spLocks noGrp="1"/>
          </p:cNvSpPr>
          <p:nvPr>
            <p:ph type="ftr" sz="quarter" idx="11"/>
          </p:nvPr>
        </p:nvSpPr>
        <p:spPr/>
        <p:txBody>
          <a:bodyPr/>
          <a:lstStyle/>
          <a:p>
            <a:r>
              <a:rPr lang="it-IT"/>
              <a:t>"Evaluarea pentru piaţa de capital din România”, 16 mai 2018, ASE - ANEVAR </a:t>
            </a:r>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3"/>
            <a:ext cx="10820399" cy="2801935"/>
          </a:xfrm>
        </p:spPr>
        <p:txBody>
          <a:bodyPr anchor="b">
            <a:normAutofit/>
          </a:bodyPr>
          <a:lstStyle>
            <a:lvl1pPr algn="r">
              <a:defRPr sz="4000"/>
            </a:lvl1pPr>
          </a:lstStyle>
          <a:p>
            <a:r>
              <a:rPr lang="en-US"/>
              <a:t>Click to edit Master title style</a:t>
            </a:r>
            <a:endParaRPr lang="en-US" dirty="0"/>
          </a:p>
        </p:txBody>
      </p:sp>
      <p:sp>
        <p:nvSpPr>
          <p:cNvPr id="3" name="Text Placeholder 2"/>
          <p:cNvSpPr>
            <a:spLocks noGrp="1"/>
          </p:cNvSpPr>
          <p:nvPr>
            <p:ph type="body" idx="1"/>
          </p:nvPr>
        </p:nvSpPr>
        <p:spPr>
          <a:xfrm>
            <a:off x="1024467" y="3641725"/>
            <a:ext cx="1049020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a:xfrm>
            <a:off x="7814452" y="381000"/>
            <a:ext cx="2910840" cy="365125"/>
          </a:xfrm>
        </p:spPr>
        <p:txBody>
          <a:bodyPr/>
          <a:lstStyle>
            <a:lvl1pPr algn="r">
              <a:defRPr/>
            </a:lvl1pPr>
          </a:lstStyle>
          <a:p>
            <a:fld id="{5AA07D54-0CC0-4311-95AE-66F51E20E326}" type="datetime1">
              <a:rPr lang="ro-RO" smtClean="0"/>
              <a:t>02.10.2025</a:t>
            </a:fld>
            <a:endParaRPr lang="en-US" dirty="0"/>
          </a:p>
        </p:txBody>
      </p:sp>
      <p:sp>
        <p:nvSpPr>
          <p:cNvPr id="5" name="Footer Placeholder 4"/>
          <p:cNvSpPr>
            <a:spLocks noGrp="1"/>
          </p:cNvSpPr>
          <p:nvPr>
            <p:ph type="ftr" sz="quarter" idx="11"/>
          </p:nvPr>
        </p:nvSpPr>
        <p:spPr>
          <a:xfrm>
            <a:off x="685800" y="381001"/>
            <a:ext cx="6991492" cy="364065"/>
          </a:xfrm>
        </p:spPr>
        <p:txBody>
          <a:bodyPr/>
          <a:lstStyle/>
          <a:p>
            <a:r>
              <a:rPr lang="it-IT"/>
              <a:t>"Evaluarea pentru piaţa de capital din România”, 16 mai 2018, ASE - ANEVAR </a:t>
            </a:r>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5800" y="2194559"/>
            <a:ext cx="5334000" cy="40241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2194559"/>
            <a:ext cx="5334000" cy="40241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4ED03A5-2B82-431E-9EFD-F62A29F69CDD}" type="datetime1">
              <a:rPr lang="ro-RO" smtClean="0"/>
              <a:t>02.10.2025</a:t>
            </a:fld>
            <a:endParaRPr lang="en-US" dirty="0"/>
          </a:p>
        </p:txBody>
      </p:sp>
      <p:sp>
        <p:nvSpPr>
          <p:cNvPr id="6" name="Footer Placeholder 5"/>
          <p:cNvSpPr>
            <a:spLocks noGrp="1"/>
          </p:cNvSpPr>
          <p:nvPr>
            <p:ph type="ftr" sz="quarter" idx="11"/>
          </p:nvPr>
        </p:nvSpPr>
        <p:spPr/>
        <p:txBody>
          <a:bodyPr/>
          <a:lstStyle/>
          <a:p>
            <a:r>
              <a:rPr lang="it-IT"/>
              <a:t>"Evaluarea pentru piaţa de capital din România”, 16 mai 2018, ASE - ANEVAR </a:t>
            </a:r>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610600" cy="1295400"/>
          </a:xfrm>
        </p:spPr>
        <p:txBody>
          <a:bodyPr/>
          <a:lstStyle/>
          <a:p>
            <a:r>
              <a:rPr lang="en-US"/>
              <a:t>Click to edit Master title style</a:t>
            </a:r>
            <a:endParaRPr lang="en-US" dirty="0"/>
          </a:p>
        </p:txBody>
      </p:sp>
      <p:sp>
        <p:nvSpPr>
          <p:cNvPr id="3" name="Text Placeholder 2"/>
          <p:cNvSpPr>
            <a:spLocks noGrp="1"/>
          </p:cNvSpPr>
          <p:nvPr>
            <p:ph type="body" idx="1"/>
          </p:nvPr>
        </p:nvSpPr>
        <p:spPr>
          <a:xfrm>
            <a:off x="914409" y="2183802"/>
            <a:ext cx="507999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85800" y="3132666"/>
            <a:ext cx="5311775" cy="308601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00800" y="2183802"/>
            <a:ext cx="510540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3132666"/>
            <a:ext cx="5334000" cy="308601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7F08919-F8F3-47AB-B0FB-660916755F2C}" type="datetime1">
              <a:rPr lang="ro-RO" smtClean="0"/>
              <a:t>02.10.2025</a:t>
            </a:fld>
            <a:endParaRPr lang="en-US" dirty="0"/>
          </a:p>
        </p:txBody>
      </p:sp>
      <p:sp>
        <p:nvSpPr>
          <p:cNvPr id="8" name="Footer Placeholder 7"/>
          <p:cNvSpPr>
            <a:spLocks noGrp="1"/>
          </p:cNvSpPr>
          <p:nvPr>
            <p:ph type="ftr" sz="quarter" idx="11"/>
          </p:nvPr>
        </p:nvSpPr>
        <p:spPr/>
        <p:txBody>
          <a:bodyPr/>
          <a:lstStyle/>
          <a:p>
            <a:r>
              <a:rPr lang="it-IT"/>
              <a:t>"Evaluarea pentru piaţa de capital din România”, 16 mai 2018, ASE - ANEVAR </a:t>
            </a:r>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3C0800C-781E-46F3-8361-24560D9FBB48}" type="datetime1">
              <a:rPr lang="ro-RO" smtClean="0"/>
              <a:t>02.10.2025</a:t>
            </a:fld>
            <a:endParaRPr lang="en-US" dirty="0"/>
          </a:p>
        </p:txBody>
      </p:sp>
      <p:sp>
        <p:nvSpPr>
          <p:cNvPr id="4" name="Footer Placeholder 3"/>
          <p:cNvSpPr>
            <a:spLocks noGrp="1"/>
          </p:cNvSpPr>
          <p:nvPr>
            <p:ph type="ftr" sz="quarter" idx="11"/>
          </p:nvPr>
        </p:nvSpPr>
        <p:spPr/>
        <p:txBody>
          <a:bodyPr/>
          <a:lstStyle/>
          <a:p>
            <a:r>
              <a:rPr lang="it-IT"/>
              <a:t>"Evaluarea pentru piaţa de capital din România”, 16 mai 2018, ASE - ANEVAR </a:t>
            </a:r>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17FFD3-A545-4553-A8A2-14E4E3DCB0A1}" type="datetime1">
              <a:rPr lang="ro-RO" smtClean="0"/>
              <a:t>02.10.2025</a:t>
            </a:fld>
            <a:endParaRPr lang="en-US" dirty="0"/>
          </a:p>
        </p:txBody>
      </p:sp>
      <p:sp>
        <p:nvSpPr>
          <p:cNvPr id="3" name="Footer Placeholder 2"/>
          <p:cNvSpPr>
            <a:spLocks noGrp="1"/>
          </p:cNvSpPr>
          <p:nvPr>
            <p:ph type="ftr" sz="quarter" idx="11"/>
          </p:nvPr>
        </p:nvSpPr>
        <p:spPr/>
        <p:txBody>
          <a:bodyPr/>
          <a:lstStyle/>
          <a:p>
            <a:r>
              <a:rPr lang="it-IT"/>
              <a:t>"Evaluarea pentru piaţa de capital din România”, 16 mai 2018, ASE - ANEVAR </a:t>
            </a:r>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4114800" cy="1600200"/>
          </a:xfrm>
        </p:spPr>
        <p:txBody>
          <a:bodyPr anchor="b"/>
          <a:lstStyle>
            <a:lvl1pPr algn="l">
              <a:defRPr sz="3200"/>
            </a:lvl1pPr>
          </a:lstStyle>
          <a:p>
            <a:r>
              <a:rPr lang="en-US"/>
              <a:t>Click to edit Master title style</a:t>
            </a:r>
            <a:endParaRPr lang="en-US" dirty="0"/>
          </a:p>
        </p:txBody>
      </p:sp>
      <p:sp>
        <p:nvSpPr>
          <p:cNvPr id="3" name="Content Placeholder 2"/>
          <p:cNvSpPr>
            <a:spLocks noGrp="1"/>
          </p:cNvSpPr>
          <p:nvPr>
            <p:ph idx="1"/>
          </p:nvPr>
        </p:nvSpPr>
        <p:spPr>
          <a:xfrm>
            <a:off x="4995582" y="746759"/>
            <a:ext cx="6510618" cy="5471925"/>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5800" y="3124199"/>
            <a:ext cx="41148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33B12F6-F34F-43BC-98CA-59237A0EE035}" type="datetime1">
              <a:rPr lang="ro-RO" smtClean="0"/>
              <a:t>02.10.2025</a:t>
            </a:fld>
            <a:endParaRPr lang="en-US" dirty="0"/>
          </a:p>
        </p:txBody>
      </p:sp>
      <p:sp>
        <p:nvSpPr>
          <p:cNvPr id="6" name="Footer Placeholder 5"/>
          <p:cNvSpPr>
            <a:spLocks noGrp="1"/>
          </p:cNvSpPr>
          <p:nvPr>
            <p:ph type="ftr" sz="quarter" idx="11"/>
          </p:nvPr>
        </p:nvSpPr>
        <p:spPr/>
        <p:txBody>
          <a:bodyPr/>
          <a:lstStyle/>
          <a:p>
            <a:r>
              <a:rPr lang="it-IT"/>
              <a:t>"Evaluarea pentru piaţa de capital din România”, 16 mai 2018, ASE - ANEVAR </a:t>
            </a:r>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6873240" cy="1600200"/>
          </a:xfrm>
        </p:spPr>
        <p:txBody>
          <a:bodyPr anchor="b"/>
          <a:lstStyle>
            <a:lvl1pPr algn="l">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861238" y="751241"/>
            <a:ext cx="364496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5800" y="3124199"/>
            <a:ext cx="687324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EBF48E2-F765-442B-ACFD-312FE5419317}" type="datetime1">
              <a:rPr lang="ro-RO" smtClean="0"/>
              <a:t>02.10.2025</a:t>
            </a:fld>
            <a:endParaRPr lang="en-US" dirty="0"/>
          </a:p>
        </p:txBody>
      </p:sp>
      <p:sp>
        <p:nvSpPr>
          <p:cNvPr id="6" name="Footer Placeholder 5"/>
          <p:cNvSpPr>
            <a:spLocks noGrp="1"/>
          </p:cNvSpPr>
          <p:nvPr>
            <p:ph type="ftr" sz="quarter" idx="11"/>
          </p:nvPr>
        </p:nvSpPr>
        <p:spPr/>
        <p:txBody>
          <a:bodyPr/>
          <a:lstStyle/>
          <a:p>
            <a:r>
              <a:rPr lang="it-IT"/>
              <a:t>"Evaluarea pentru piaţa de capital din România”, 16 mai 2018, ASE - ANEVAR </a:t>
            </a:r>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C0-HD-TOP.pn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p:nvSpPr>
          <p:cNvPr id="2" name="Title Placeholder 1"/>
          <p:cNvSpPr>
            <a:spLocks noGrp="1"/>
          </p:cNvSpPr>
          <p:nvPr>
            <p:ph type="title"/>
          </p:nvPr>
        </p:nvSpPr>
        <p:spPr>
          <a:xfrm>
            <a:off x="2895600" y="764373"/>
            <a:ext cx="8610600" cy="129302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5800" y="2194560"/>
            <a:ext cx="10820400" cy="4024125"/>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595360" y="6356350"/>
            <a:ext cx="291084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BDA94A3D-8D5E-4090-943D-63FC52359514}" type="datetime1">
              <a:rPr lang="ro-RO" smtClean="0"/>
              <a:t>02.10.2025</a:t>
            </a:fld>
            <a:endParaRPr lang="en-US" dirty="0"/>
          </a:p>
        </p:txBody>
      </p:sp>
      <p:sp>
        <p:nvSpPr>
          <p:cNvPr id="5" name="Footer Placeholder 4"/>
          <p:cNvSpPr>
            <a:spLocks noGrp="1"/>
          </p:cNvSpPr>
          <p:nvPr>
            <p:ph type="ftr" sz="quarter" idx="3"/>
          </p:nvPr>
        </p:nvSpPr>
        <p:spPr>
          <a:xfrm>
            <a:off x="685800" y="6355845"/>
            <a:ext cx="77724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r>
              <a:rPr lang="it-IT"/>
              <a:t>"Evaluarea pentru piaţa de capital din România”, 16 mai 2018, ASE - ANEVAR </a:t>
            </a:r>
            <a:endParaRPr lang="en-US" dirty="0"/>
          </a:p>
        </p:txBody>
      </p:sp>
      <p:sp>
        <p:nvSpPr>
          <p:cNvPr id="6" name="Slide Number Placeholder 5"/>
          <p:cNvSpPr>
            <a:spLocks noGrp="1"/>
          </p:cNvSpPr>
          <p:nvPr>
            <p:ph type="sldNum" sz="quarter" idx="4"/>
          </p:nvPr>
        </p:nvSpPr>
        <p:spPr>
          <a:xfrm>
            <a:off x="8763000" y="381000"/>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 id="2147483669" r:id="rId18"/>
  </p:sldLayoutIdLst>
  <p:hf hdr="0"/>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chart" Target="../charts/chart2.xml"/><Relationship Id="rId4" Type="http://schemas.openxmlformats.org/officeDocument/2006/relationships/chart" Target="../charts/chart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chart" Target="../charts/chart3.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2.emf"/><Relationship Id="rId4" Type="http://schemas.openxmlformats.org/officeDocument/2006/relationships/package" Target="../embeddings/Microsoft_Excel_Worksheet.xlsx"/></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815FBF14-288B-4BF4-8B2F-1000FFDD87E7}"/>
              </a:ext>
            </a:extLst>
          </p:cNvPr>
          <p:cNvSpPr>
            <a:spLocks noGrp="1"/>
          </p:cNvSpPr>
          <p:nvPr>
            <p:ph type="subTitle" idx="1"/>
          </p:nvPr>
        </p:nvSpPr>
        <p:spPr>
          <a:xfrm>
            <a:off x="1275735" y="3426207"/>
            <a:ext cx="9448800" cy="685800"/>
          </a:xfrm>
        </p:spPr>
        <p:txBody>
          <a:bodyPr>
            <a:normAutofit fontScale="92500" lnSpcReduction="10000"/>
          </a:bodyPr>
          <a:lstStyle/>
          <a:p>
            <a:r>
              <a:rPr lang="ro-RO" dirty="0"/>
              <a:t>Daniel Manațe, MAAEI, MRICS, REV</a:t>
            </a:r>
          </a:p>
          <a:p>
            <a:r>
              <a:rPr lang="ro-RO" dirty="0"/>
              <a:t>Chairman of ANEVAR 2016 - 2017</a:t>
            </a:r>
          </a:p>
        </p:txBody>
      </p:sp>
      <p:sp>
        <p:nvSpPr>
          <p:cNvPr id="8" name="Footer Placeholder 5">
            <a:extLst>
              <a:ext uri="{FF2B5EF4-FFF2-40B4-BE49-F238E27FC236}">
                <a16:creationId xmlns:a16="http://schemas.microsoft.com/office/drawing/2014/main" id="{E3B7AF5D-600B-4206-A834-E20D37282600}"/>
              </a:ext>
            </a:extLst>
          </p:cNvPr>
          <p:cNvSpPr txBox="1">
            <a:spLocks/>
          </p:cNvSpPr>
          <p:nvPr/>
        </p:nvSpPr>
        <p:spPr>
          <a:xfrm>
            <a:off x="269895" y="5778216"/>
            <a:ext cx="5528346" cy="685800"/>
          </a:xfrm>
          <a:prstGeom prst="rect">
            <a:avLst/>
          </a:prstGeom>
        </p:spPr>
        <p:txBody>
          <a:bodyPr vert="horz" lIns="91440" tIns="45720" rIns="91440" bIns="45720" rtlCol="0" anchor="ctr"/>
          <a:lstStyle>
            <a:defPPr>
              <a:defRPr lang="en-US"/>
            </a:defPPr>
            <a:lvl1pPr marL="0" algn="l" defTabSz="457200" rtl="0" eaLnBrk="1" latinLnBrk="0" hangingPunct="1">
              <a:defRPr sz="105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400" b="1" i="1" dirty="0"/>
              <a:t>Original Insights are what give birth to Valuable Solutions©</a:t>
            </a:r>
            <a:endParaRPr lang="en-GB" sz="1400" b="1" dirty="0"/>
          </a:p>
          <a:p>
            <a:r>
              <a:rPr lang="en-GB" sz="1400" dirty="0"/>
              <a:t>Value Management Consult</a:t>
            </a:r>
          </a:p>
        </p:txBody>
      </p:sp>
      <p:sp>
        <p:nvSpPr>
          <p:cNvPr id="10" name="Rectangle 3">
            <a:extLst>
              <a:ext uri="{FF2B5EF4-FFF2-40B4-BE49-F238E27FC236}">
                <a16:creationId xmlns:a16="http://schemas.microsoft.com/office/drawing/2014/main" id="{DCEB8FCC-634D-F508-4198-EB8E6324D046}"/>
              </a:ext>
            </a:extLst>
          </p:cNvPr>
          <p:cNvSpPr>
            <a:spLocks noGrp="1" noChangeArrowheads="1"/>
          </p:cNvSpPr>
          <p:nvPr>
            <p:ph type="ctrTitle"/>
          </p:nvPr>
        </p:nvSpPr>
        <p:spPr bwMode="auto">
          <a:xfrm>
            <a:off x="1371600" y="1351818"/>
            <a:ext cx="9257071" cy="166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lvl="0" eaLnBrk="0" fontAlgn="base" hangingPunct="0">
              <a:lnSpc>
                <a:spcPct val="100000"/>
              </a:lnSpc>
              <a:spcAft>
                <a:spcPct val="0"/>
              </a:spcAft>
            </a:pPr>
            <a:r>
              <a:rPr lang="en-US" sz="3600" b="1" i="1" cap="none" dirty="0"/>
              <a:t>Defending Your BV from the Sell-Side Perspective  </a:t>
            </a:r>
            <a:br>
              <a:rPr lang="en-US" sz="3600" b="1" i="1" cap="none" dirty="0"/>
            </a:br>
            <a:r>
              <a:rPr lang="en-US" sz="3600" b="1" i="1" cap="none" dirty="0"/>
              <a:t>Two Tales, Same Cheese Factory</a:t>
            </a:r>
            <a:endParaRPr kumimoji="0" lang="en-GB" altLang="en-US" sz="3600" b="0" i="0" u="none" strike="noStrike" cap="none" normalizeH="0" dirty="0">
              <a:ln>
                <a:noFill/>
              </a:ln>
              <a:solidFill>
                <a:schemeClr val="tx1"/>
              </a:solidFill>
              <a:effectLst/>
              <a:latin typeface="Arial" panose="020B0604020202020204" pitchFamily="34" charset="0"/>
            </a:endParaRPr>
          </a:p>
        </p:txBody>
      </p:sp>
      <p:sp>
        <p:nvSpPr>
          <p:cNvPr id="11" name="Rectangle 4">
            <a:extLst>
              <a:ext uri="{FF2B5EF4-FFF2-40B4-BE49-F238E27FC236}">
                <a16:creationId xmlns:a16="http://schemas.microsoft.com/office/drawing/2014/main" id="{549D56EE-6509-A046-81E7-08F9A04482EE}"/>
              </a:ext>
            </a:extLst>
          </p:cNvPr>
          <p:cNvSpPr>
            <a:spLocks noChangeArrowheads="1"/>
          </p:cNvSpPr>
          <p:nvPr/>
        </p:nvSpPr>
        <p:spPr bwMode="auto">
          <a:xfrm>
            <a:off x="1371600" y="4401237"/>
            <a:ext cx="5953168" cy="984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lvl="0" defTabSz="914400" eaLnBrk="0" fontAlgn="base" hangingPunct="0">
              <a:spcBef>
                <a:spcPct val="0"/>
              </a:spcBef>
              <a:spcAft>
                <a:spcPct val="0"/>
              </a:spcAft>
            </a:pPr>
            <a:r>
              <a:rPr lang="en-US" altLang="en-US" sz="1600" dirty="0">
                <a:latin typeface="Verdana" panose="020B0604030504040204" pitchFamily="34" charset="0"/>
              </a:rPr>
              <a:t>Workshop “From Theory to Practice: </a:t>
            </a:r>
          </a:p>
          <a:p>
            <a:pPr lvl="0" defTabSz="914400" eaLnBrk="0" fontAlgn="base" hangingPunct="0">
              <a:spcBef>
                <a:spcPct val="0"/>
              </a:spcBef>
              <a:spcAft>
                <a:spcPct val="0"/>
              </a:spcAft>
            </a:pPr>
            <a:r>
              <a:rPr lang="en-US" altLang="en-US" sz="1600" dirty="0">
                <a:latin typeface="Verdana" panose="020B0604030504040204" pitchFamily="34" charset="0"/>
              </a:rPr>
              <a:t>Case Studies in Business and Intangible Asset Valuation” </a:t>
            </a:r>
          </a:p>
          <a:p>
            <a:pPr lvl="0" defTabSz="914400" eaLnBrk="0" fontAlgn="base" hangingPunct="0">
              <a:spcBef>
                <a:spcPct val="0"/>
              </a:spcBef>
              <a:spcAft>
                <a:spcPct val="0"/>
              </a:spcAft>
            </a:pPr>
            <a:r>
              <a:rPr lang="en-US" altLang="en-US" sz="1600" dirty="0">
                <a:latin typeface="Verdana" panose="020B0604030504040204" pitchFamily="34" charset="0"/>
              </a:rPr>
              <a:t>2 October, 2025</a:t>
            </a:r>
            <a:endParaRPr kumimoji="0" lang="en-GB" altLang="en-US" sz="1600" b="0" i="0" u="none" strike="noStrike" cap="none" normalizeH="0" baseline="0" dirty="0">
              <a:ln>
                <a:noFill/>
              </a:ln>
              <a:solidFill>
                <a:schemeClr val="tx1"/>
              </a:solidFill>
              <a:effectLst/>
              <a:latin typeface="Verdana" panose="020B060403050404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GB" altLang="en-US" sz="1600" dirty="0">
                <a:latin typeface="Verdana" panose="020B0604030504040204" pitchFamily="34" charset="0"/>
              </a:rPr>
              <a:t>Thessaloniki, Greece</a:t>
            </a:r>
            <a:endParaRPr kumimoji="0" lang="en-GB" altLang="en-US" sz="3600" b="0" i="0" u="none" strike="noStrike" cap="none" normalizeH="0" baseline="0" dirty="0">
              <a:ln>
                <a:noFill/>
              </a:ln>
              <a:solidFill>
                <a:schemeClr val="tx1"/>
              </a:solidFill>
              <a:effectLst/>
              <a:latin typeface="Arial" panose="020B0604020202020204" pitchFamily="34" charset="0"/>
            </a:endParaRPr>
          </a:p>
        </p:txBody>
      </p:sp>
      <p:pic>
        <p:nvPicPr>
          <p:cNvPr id="13" name="Imagine 12">
            <a:extLst>
              <a:ext uri="{FF2B5EF4-FFF2-40B4-BE49-F238E27FC236}">
                <a16:creationId xmlns:a16="http://schemas.microsoft.com/office/drawing/2014/main" id="{7A390459-4994-197B-D90B-60F40926C037}"/>
              </a:ext>
            </a:extLst>
          </p:cNvPr>
          <p:cNvPicPr>
            <a:picLocks noChangeAspect="1"/>
          </p:cNvPicPr>
          <p:nvPr/>
        </p:nvPicPr>
        <p:blipFill>
          <a:blip r:embed="rId2"/>
          <a:stretch>
            <a:fillRect/>
          </a:stretch>
        </p:blipFill>
        <p:spPr>
          <a:xfrm>
            <a:off x="7926747" y="372229"/>
            <a:ext cx="3299746" cy="845893"/>
          </a:xfrm>
          <a:prstGeom prst="rect">
            <a:avLst/>
          </a:prstGeom>
        </p:spPr>
      </p:pic>
      <p:pic>
        <p:nvPicPr>
          <p:cNvPr id="1026" name="Picture 2" descr="O imagine care conține Font, text, captură de ecran, Grafică&#10;&#10;Conținutul generat de inteligența artificială poate fi incorect.">
            <a:extLst>
              <a:ext uri="{FF2B5EF4-FFF2-40B4-BE49-F238E27FC236}">
                <a16:creationId xmlns:a16="http://schemas.microsoft.com/office/drawing/2014/main" id="{AEE8C970-FA28-B90E-7C40-F016CE64BE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895" y="216285"/>
            <a:ext cx="1101705" cy="1101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855372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E949FB-D08C-A14F-13C0-220AE5F6EFF2}"/>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9AAD9EB-C7D0-311C-85B9-61746EF1341D}"/>
              </a:ext>
            </a:extLst>
          </p:cNvPr>
          <p:cNvSpPr>
            <a:spLocks noGrp="1"/>
          </p:cNvSpPr>
          <p:nvPr>
            <p:ph type="sldNum" sz="quarter" idx="12"/>
          </p:nvPr>
        </p:nvSpPr>
        <p:spPr/>
        <p:txBody>
          <a:bodyPr/>
          <a:lstStyle/>
          <a:p>
            <a:fld id="{502E830B-17AC-4E30-8B43-8CA5729D8C83}" type="slidenum">
              <a:rPr lang="en-US" smtClean="0"/>
              <a:pPr/>
              <a:t>10</a:t>
            </a:fld>
            <a:endParaRPr lang="en-US"/>
          </a:p>
        </p:txBody>
      </p:sp>
      <p:sp>
        <p:nvSpPr>
          <p:cNvPr id="10" name="Horizontal Funnel Diagram AIDA">
            <a:extLst>
              <a:ext uri="{FF2B5EF4-FFF2-40B4-BE49-F238E27FC236}">
                <a16:creationId xmlns:a16="http://schemas.microsoft.com/office/drawing/2014/main" id="{5C253E10-6FD1-37A0-2877-0CF17DE24B00}"/>
              </a:ext>
            </a:extLst>
          </p:cNvPr>
          <p:cNvSpPr txBox="1">
            <a:spLocks/>
          </p:cNvSpPr>
          <p:nvPr/>
        </p:nvSpPr>
        <p:spPr bwMode="auto">
          <a:xfrm>
            <a:off x="685800" y="439407"/>
            <a:ext cx="10445931" cy="6134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19050" tIns="19050" rIns="19050" bIns="19050" numCol="1" anchor="t" anchorCtr="0" compatLnSpc="1">
            <a:prstTxWarp prst="textNoShape">
              <a:avLst/>
            </a:prstTxWarp>
          </a:bodyPr>
          <a:lstStyle>
            <a:lvl1pPr algn="l" defTabSz="825500" rtl="0" eaLnBrk="0" fontAlgn="base" hangingPunct="0">
              <a:spcBef>
                <a:spcPct val="0"/>
              </a:spcBef>
              <a:spcAft>
                <a:spcPct val="0"/>
              </a:spcAft>
              <a:defRPr sz="10000" b="1" i="0" kern="1200">
                <a:solidFill>
                  <a:schemeClr val="bg1"/>
                </a:solidFill>
                <a:latin typeface="Open Sans" panose="020B0606030504020204" pitchFamily="34" charset="0"/>
                <a:ea typeface="Open Sans" panose="020B0606030504020204" pitchFamily="34" charset="0"/>
                <a:cs typeface="Open Sans" panose="020B0606030504020204" pitchFamily="34" charset="0"/>
                <a:sym typeface="Poppins Medium"/>
              </a:defRPr>
            </a:lvl1pPr>
            <a:lvl2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2pPr>
            <a:lvl3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3pPr>
            <a:lvl4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4pPr>
            <a:lvl5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5pPr>
            <a:lvl6pPr marL="4572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6pPr>
            <a:lvl7pPr marL="9144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7pPr>
            <a:lvl8pPr marL="13716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8pPr>
            <a:lvl9pPr marL="18288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9pPr>
          </a:lstStyle>
          <a:p>
            <a:pPr algn="ctr"/>
            <a:r>
              <a:rPr lang="en-US" sz="3600" b="0" dirty="0">
                <a:solidFill>
                  <a:schemeClr val="tx1"/>
                </a:solidFill>
                <a:latin typeface="Arial" panose="020B0604020202020204" pitchFamily="34" charset="0"/>
                <a:cs typeface="Arial" panose="020B0604020202020204" pitchFamily="34" charset="0"/>
              </a:rPr>
              <a:t>Working for the sell-side: some hints</a:t>
            </a:r>
            <a:endParaRPr lang="en-GB" sz="3600" b="0" dirty="0">
              <a:solidFill>
                <a:schemeClr val="tx1"/>
              </a:solidFill>
              <a:latin typeface="Arial" panose="020B0604020202020204" pitchFamily="34" charset="0"/>
              <a:cs typeface="Arial" panose="020B0604020202020204" pitchFamily="34" charset="0"/>
            </a:endParaRPr>
          </a:p>
        </p:txBody>
      </p:sp>
      <p:sp>
        <p:nvSpPr>
          <p:cNvPr id="4" name="CasetăText 3">
            <a:extLst>
              <a:ext uri="{FF2B5EF4-FFF2-40B4-BE49-F238E27FC236}">
                <a16:creationId xmlns:a16="http://schemas.microsoft.com/office/drawing/2014/main" id="{68B976A2-3C44-004D-9F24-E79E63174550}"/>
              </a:ext>
            </a:extLst>
          </p:cNvPr>
          <p:cNvSpPr txBox="1"/>
          <p:nvPr/>
        </p:nvSpPr>
        <p:spPr>
          <a:xfrm>
            <a:off x="845229" y="1711042"/>
            <a:ext cx="9898971" cy="5493812"/>
          </a:xfrm>
          <a:prstGeom prst="rect">
            <a:avLst/>
          </a:prstGeom>
          <a:noFill/>
        </p:spPr>
        <p:txBody>
          <a:bodyPr wrap="square">
            <a:spAutoFit/>
          </a:bodyPr>
          <a:lstStyle/>
          <a:p>
            <a:pPr>
              <a:spcBef>
                <a:spcPts val="600"/>
              </a:spcBef>
              <a:spcAft>
                <a:spcPts val="600"/>
              </a:spcAft>
            </a:pPr>
            <a:r>
              <a:rPr lang="en-US" sz="2400" dirty="0">
                <a:latin typeface="Arial" panose="020B0604020202020204" pitchFamily="34" charset="0"/>
              </a:rPr>
              <a:t>Valuation synthesis could and should be used as a tool to underline the strengths of the subject firm and the opportunities arising from the external environment, industry perspectives or other STEEP evolutions and trends.</a:t>
            </a:r>
          </a:p>
          <a:p>
            <a:pPr marL="342900" indent="-342900">
              <a:spcBef>
                <a:spcPts val="600"/>
              </a:spcBef>
              <a:spcAft>
                <a:spcPts val="600"/>
              </a:spcAft>
              <a:buFont typeface="Wingdings" panose="05000000000000000000" pitchFamily="2" charset="2"/>
              <a:buChar char="ü"/>
            </a:pPr>
            <a:r>
              <a:rPr lang="en-US" sz="2400" dirty="0">
                <a:latin typeface="Arial" panose="020B0604020202020204" pitchFamily="34" charset="0"/>
              </a:rPr>
              <a:t>Macro favorable context, if the case</a:t>
            </a:r>
          </a:p>
          <a:p>
            <a:pPr marL="342900" indent="-342900">
              <a:spcBef>
                <a:spcPts val="600"/>
              </a:spcBef>
              <a:spcAft>
                <a:spcPts val="600"/>
              </a:spcAft>
              <a:buFont typeface="Wingdings" panose="05000000000000000000" pitchFamily="2" charset="2"/>
              <a:buChar char="ü"/>
            </a:pPr>
            <a:r>
              <a:rPr lang="en-US" sz="2400" dirty="0">
                <a:latin typeface="Arial" panose="020B0604020202020204" pitchFamily="34" charset="0"/>
              </a:rPr>
              <a:t>Industry promising perspectives</a:t>
            </a:r>
          </a:p>
          <a:p>
            <a:pPr marL="342900" indent="-342900">
              <a:spcBef>
                <a:spcPts val="600"/>
              </a:spcBef>
              <a:spcAft>
                <a:spcPts val="600"/>
              </a:spcAft>
              <a:buFont typeface="Wingdings" panose="05000000000000000000" pitchFamily="2" charset="2"/>
              <a:buChar char="ü"/>
            </a:pPr>
            <a:r>
              <a:rPr lang="en-US" sz="2400" dirty="0">
                <a:latin typeface="Arial" panose="020B0604020202020204" pitchFamily="34" charset="0"/>
              </a:rPr>
              <a:t>Company’s position and performances VS it’s peers</a:t>
            </a:r>
          </a:p>
          <a:p>
            <a:pPr marL="342900" indent="-342900">
              <a:spcBef>
                <a:spcPts val="600"/>
              </a:spcBef>
              <a:spcAft>
                <a:spcPts val="600"/>
              </a:spcAft>
              <a:buFont typeface="Wingdings" panose="05000000000000000000" pitchFamily="2" charset="2"/>
              <a:buChar char="ü"/>
            </a:pPr>
            <a:r>
              <a:rPr lang="en-US" sz="2400" dirty="0">
                <a:latin typeface="Arial" panose="020B0604020202020204" pitchFamily="34" charset="0"/>
              </a:rPr>
              <a:t>Every other significant key – value driver that withstand the firm’s value</a:t>
            </a:r>
          </a:p>
          <a:p>
            <a:pPr>
              <a:spcBef>
                <a:spcPts val="600"/>
              </a:spcBef>
              <a:spcAft>
                <a:spcPts val="600"/>
              </a:spcAft>
            </a:pPr>
            <a:endParaRPr lang="en-US" sz="2400" i="1" dirty="0">
              <a:latin typeface="Arial" panose="020B0604020202020204" pitchFamily="34" charset="0"/>
            </a:endParaRPr>
          </a:p>
          <a:p>
            <a:pPr>
              <a:spcBef>
                <a:spcPts val="600"/>
              </a:spcBef>
            </a:pPr>
            <a:endParaRPr lang="en-US" sz="2200" i="1" dirty="0">
              <a:latin typeface="Arial" panose="020B0604020202020204" pitchFamily="34" charset="0"/>
            </a:endParaRPr>
          </a:p>
          <a:p>
            <a:pPr>
              <a:spcBef>
                <a:spcPts val="600"/>
              </a:spcBef>
            </a:pPr>
            <a:endParaRPr kumimoji="0" lang="en-US" altLang="ro-RO" sz="2400" b="0" i="0" u="none" strike="noStrike" cap="none" normalizeH="0" baseline="0" dirty="0">
              <a:ln>
                <a:noFill/>
              </a:ln>
              <a:effectLst/>
            </a:endParaRPr>
          </a:p>
        </p:txBody>
      </p:sp>
    </p:spTree>
    <p:extLst>
      <p:ext uri="{BB962C8B-B14F-4D97-AF65-F5344CB8AC3E}">
        <p14:creationId xmlns:p14="http://schemas.microsoft.com/office/powerpoint/2010/main" val="1774723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C92AFB-37CA-3206-80EC-91B6ECFBDA45}"/>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F31F59B-4D6D-6D24-8290-41E3F88C4473}"/>
              </a:ext>
            </a:extLst>
          </p:cNvPr>
          <p:cNvSpPr>
            <a:spLocks noGrp="1"/>
          </p:cNvSpPr>
          <p:nvPr>
            <p:ph type="sldNum" sz="quarter" idx="12"/>
          </p:nvPr>
        </p:nvSpPr>
        <p:spPr/>
        <p:txBody>
          <a:bodyPr/>
          <a:lstStyle/>
          <a:p>
            <a:fld id="{502E830B-17AC-4E30-8B43-8CA5729D8C83}" type="slidenum">
              <a:rPr lang="en-US" smtClean="0"/>
              <a:pPr/>
              <a:t>11</a:t>
            </a:fld>
            <a:endParaRPr lang="en-US"/>
          </a:p>
        </p:txBody>
      </p:sp>
      <p:sp>
        <p:nvSpPr>
          <p:cNvPr id="10" name="Horizontal Funnel Diagram AIDA">
            <a:extLst>
              <a:ext uri="{FF2B5EF4-FFF2-40B4-BE49-F238E27FC236}">
                <a16:creationId xmlns:a16="http://schemas.microsoft.com/office/drawing/2014/main" id="{20DF5701-8E66-DC39-34FB-A049C1AB3A26}"/>
              </a:ext>
            </a:extLst>
          </p:cNvPr>
          <p:cNvSpPr txBox="1">
            <a:spLocks/>
          </p:cNvSpPr>
          <p:nvPr/>
        </p:nvSpPr>
        <p:spPr bwMode="auto">
          <a:xfrm>
            <a:off x="685800" y="439407"/>
            <a:ext cx="10445931" cy="6134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19050" tIns="19050" rIns="19050" bIns="19050" numCol="1" anchor="t" anchorCtr="0" compatLnSpc="1">
            <a:prstTxWarp prst="textNoShape">
              <a:avLst/>
            </a:prstTxWarp>
          </a:bodyPr>
          <a:lstStyle>
            <a:lvl1pPr algn="l" defTabSz="825500" rtl="0" eaLnBrk="0" fontAlgn="base" hangingPunct="0">
              <a:spcBef>
                <a:spcPct val="0"/>
              </a:spcBef>
              <a:spcAft>
                <a:spcPct val="0"/>
              </a:spcAft>
              <a:defRPr sz="10000" b="1" i="0" kern="1200">
                <a:solidFill>
                  <a:schemeClr val="bg1"/>
                </a:solidFill>
                <a:latin typeface="Open Sans" panose="020B0606030504020204" pitchFamily="34" charset="0"/>
                <a:ea typeface="Open Sans" panose="020B0606030504020204" pitchFamily="34" charset="0"/>
                <a:cs typeface="Open Sans" panose="020B0606030504020204" pitchFamily="34" charset="0"/>
                <a:sym typeface="Poppins Medium"/>
              </a:defRPr>
            </a:lvl1pPr>
            <a:lvl2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2pPr>
            <a:lvl3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3pPr>
            <a:lvl4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4pPr>
            <a:lvl5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5pPr>
            <a:lvl6pPr marL="4572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6pPr>
            <a:lvl7pPr marL="9144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7pPr>
            <a:lvl8pPr marL="13716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8pPr>
            <a:lvl9pPr marL="18288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9pPr>
          </a:lstStyle>
          <a:p>
            <a:pPr algn="ctr"/>
            <a:r>
              <a:rPr lang="en-US" sz="3600" b="0" noProof="0" dirty="0">
                <a:solidFill>
                  <a:schemeClr val="tx1"/>
                </a:solidFill>
                <a:latin typeface="Arial" panose="020B0604020202020204" pitchFamily="34" charset="0"/>
                <a:cs typeface="Arial" panose="020B0604020202020204" pitchFamily="34" charset="0"/>
              </a:rPr>
              <a:t>Macro key ratios</a:t>
            </a:r>
          </a:p>
        </p:txBody>
      </p:sp>
      <p:pic>
        <p:nvPicPr>
          <p:cNvPr id="16" name="Imagine 15">
            <a:extLst>
              <a:ext uri="{FF2B5EF4-FFF2-40B4-BE49-F238E27FC236}">
                <a16:creationId xmlns:a16="http://schemas.microsoft.com/office/drawing/2014/main" id="{448CF352-E60E-F5BE-5EE4-A164F1429A52}"/>
              </a:ext>
            </a:extLst>
          </p:cNvPr>
          <p:cNvPicPr>
            <a:picLocks noChangeAspect="1"/>
          </p:cNvPicPr>
          <p:nvPr/>
        </p:nvPicPr>
        <p:blipFill>
          <a:blip r:embed="rId3"/>
          <a:stretch>
            <a:fillRect/>
          </a:stretch>
        </p:blipFill>
        <p:spPr>
          <a:xfrm>
            <a:off x="291293" y="1570476"/>
            <a:ext cx="5687153" cy="2175587"/>
          </a:xfrm>
          <a:prstGeom prst="rect">
            <a:avLst/>
          </a:prstGeom>
        </p:spPr>
      </p:pic>
      <p:graphicFrame>
        <p:nvGraphicFramePr>
          <p:cNvPr id="17" name="Diagramă 16">
            <a:extLst>
              <a:ext uri="{FF2B5EF4-FFF2-40B4-BE49-F238E27FC236}">
                <a16:creationId xmlns:a16="http://schemas.microsoft.com/office/drawing/2014/main" id="{8210BD4B-8489-BEAB-6A41-2A7AE5A609CF}"/>
              </a:ext>
            </a:extLst>
          </p:cNvPr>
          <p:cNvGraphicFramePr>
            <a:graphicFrameLocks/>
          </p:cNvGraphicFramePr>
          <p:nvPr>
            <p:extLst>
              <p:ext uri="{D42A27DB-BD31-4B8C-83A1-F6EECF244321}">
                <p14:modId xmlns:p14="http://schemas.microsoft.com/office/powerpoint/2010/main" val="540823890"/>
              </p:ext>
            </p:extLst>
          </p:nvPr>
        </p:nvGraphicFramePr>
        <p:xfrm>
          <a:off x="152400" y="3835958"/>
          <a:ext cx="4572000" cy="2743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8" name="Diagramă 17">
            <a:extLst>
              <a:ext uri="{FF2B5EF4-FFF2-40B4-BE49-F238E27FC236}">
                <a16:creationId xmlns:a16="http://schemas.microsoft.com/office/drawing/2014/main" id="{5A672255-5037-6C3C-7890-38AD36389200}"/>
              </a:ext>
            </a:extLst>
          </p:cNvPr>
          <p:cNvGraphicFramePr>
            <a:graphicFrameLocks/>
          </p:cNvGraphicFramePr>
          <p:nvPr>
            <p:extLst>
              <p:ext uri="{D42A27DB-BD31-4B8C-83A1-F6EECF244321}">
                <p14:modId xmlns:p14="http://schemas.microsoft.com/office/powerpoint/2010/main" val="3091843123"/>
              </p:ext>
            </p:extLst>
          </p:nvPr>
        </p:nvGraphicFramePr>
        <p:xfrm>
          <a:off x="6366387" y="1270820"/>
          <a:ext cx="5306962" cy="3153696"/>
        </p:xfrm>
        <a:graphic>
          <a:graphicData uri="http://schemas.openxmlformats.org/drawingml/2006/chart">
            <c:chart xmlns:c="http://schemas.openxmlformats.org/drawingml/2006/chart" xmlns:r="http://schemas.openxmlformats.org/officeDocument/2006/relationships" r:id="rId5"/>
          </a:graphicData>
        </a:graphic>
      </p:graphicFrame>
      <p:pic>
        <p:nvPicPr>
          <p:cNvPr id="20" name="Imagine 19">
            <a:extLst>
              <a:ext uri="{FF2B5EF4-FFF2-40B4-BE49-F238E27FC236}">
                <a16:creationId xmlns:a16="http://schemas.microsoft.com/office/drawing/2014/main" id="{53C8523A-FA48-E1E2-AFA5-F2ADA796F508}"/>
              </a:ext>
            </a:extLst>
          </p:cNvPr>
          <p:cNvPicPr>
            <a:picLocks noChangeAspect="1"/>
          </p:cNvPicPr>
          <p:nvPr/>
        </p:nvPicPr>
        <p:blipFill>
          <a:blip r:embed="rId6"/>
          <a:srcRect t="17211"/>
          <a:stretch>
            <a:fillRect/>
          </a:stretch>
        </p:blipFill>
        <p:spPr>
          <a:xfrm>
            <a:off x="5676693" y="5024283"/>
            <a:ext cx="6035563" cy="1394309"/>
          </a:xfrm>
          <a:prstGeom prst="rect">
            <a:avLst/>
          </a:prstGeom>
        </p:spPr>
      </p:pic>
      <p:sp>
        <p:nvSpPr>
          <p:cNvPr id="21" name="CasetăText 20">
            <a:extLst>
              <a:ext uri="{FF2B5EF4-FFF2-40B4-BE49-F238E27FC236}">
                <a16:creationId xmlns:a16="http://schemas.microsoft.com/office/drawing/2014/main" id="{7A064C34-1BC3-7643-3562-9596D3D6C453}"/>
              </a:ext>
            </a:extLst>
          </p:cNvPr>
          <p:cNvSpPr txBox="1"/>
          <p:nvPr/>
        </p:nvSpPr>
        <p:spPr>
          <a:xfrm>
            <a:off x="5024284" y="4473217"/>
            <a:ext cx="7686801" cy="338554"/>
          </a:xfrm>
          <a:prstGeom prst="rect">
            <a:avLst/>
          </a:prstGeom>
          <a:noFill/>
        </p:spPr>
        <p:txBody>
          <a:bodyPr wrap="square">
            <a:spAutoFit/>
          </a:bodyPr>
          <a:lstStyle/>
          <a:p>
            <a:r>
              <a:rPr lang="en-US" sz="1600" noProof="0" dirty="0"/>
              <a:t>Historical Unemployment rate &amp; Estimates (CBRE 2022 Market outlook)</a:t>
            </a:r>
          </a:p>
        </p:txBody>
      </p:sp>
    </p:spTree>
    <p:extLst>
      <p:ext uri="{BB962C8B-B14F-4D97-AF65-F5344CB8AC3E}">
        <p14:creationId xmlns:p14="http://schemas.microsoft.com/office/powerpoint/2010/main" val="4144967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0-#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ppt_x"/>
                                          </p:val>
                                        </p:tav>
                                        <p:tav tm="100000">
                                          <p:val>
                                            <p:strVal val="#ppt_x"/>
                                          </p:val>
                                        </p:tav>
                                      </p:tavLst>
                                    </p:anim>
                                    <p:anim calcmode="lin" valueType="num">
                                      <p:cBhvr additive="base">
                                        <p:cTn id="1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ppt_x"/>
                                          </p:val>
                                        </p:tav>
                                        <p:tav tm="100000">
                                          <p:val>
                                            <p:strVal val="#ppt_x"/>
                                          </p:val>
                                        </p:tav>
                                      </p:tavLst>
                                    </p:anim>
                                    <p:anim calcmode="lin" valueType="num">
                                      <p:cBhvr additive="base">
                                        <p:cTn id="2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7" grpId="0">
        <p:bldAsOne/>
      </p:bldGraphic>
      <p:bldGraphic spid="18" grpId="0">
        <p:bldAsOne/>
      </p:bldGraphic>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A8EE26-F77C-C089-A5E7-D386E4EEEFAA}"/>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DCFE17-0DF0-5E21-7847-EA35765BB386}"/>
              </a:ext>
            </a:extLst>
          </p:cNvPr>
          <p:cNvSpPr>
            <a:spLocks noGrp="1"/>
          </p:cNvSpPr>
          <p:nvPr>
            <p:ph type="sldNum" sz="quarter" idx="12"/>
          </p:nvPr>
        </p:nvSpPr>
        <p:spPr/>
        <p:txBody>
          <a:bodyPr/>
          <a:lstStyle/>
          <a:p>
            <a:fld id="{502E830B-17AC-4E30-8B43-8CA5729D8C83}" type="slidenum">
              <a:rPr lang="en-US" smtClean="0"/>
              <a:pPr/>
              <a:t>12</a:t>
            </a:fld>
            <a:endParaRPr lang="en-US"/>
          </a:p>
        </p:txBody>
      </p:sp>
      <p:sp>
        <p:nvSpPr>
          <p:cNvPr id="10" name="Horizontal Funnel Diagram AIDA">
            <a:extLst>
              <a:ext uri="{FF2B5EF4-FFF2-40B4-BE49-F238E27FC236}">
                <a16:creationId xmlns:a16="http://schemas.microsoft.com/office/drawing/2014/main" id="{F4AD3A27-32E2-6099-1D03-4504D46FFFAD}"/>
              </a:ext>
            </a:extLst>
          </p:cNvPr>
          <p:cNvSpPr txBox="1">
            <a:spLocks/>
          </p:cNvSpPr>
          <p:nvPr/>
        </p:nvSpPr>
        <p:spPr bwMode="auto">
          <a:xfrm>
            <a:off x="685800" y="439407"/>
            <a:ext cx="10445931" cy="6134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19050" tIns="19050" rIns="19050" bIns="19050" numCol="1" anchor="t" anchorCtr="0" compatLnSpc="1">
            <a:prstTxWarp prst="textNoShape">
              <a:avLst/>
            </a:prstTxWarp>
          </a:bodyPr>
          <a:lstStyle>
            <a:lvl1pPr algn="l" defTabSz="825500" rtl="0" eaLnBrk="0" fontAlgn="base" hangingPunct="0">
              <a:spcBef>
                <a:spcPct val="0"/>
              </a:spcBef>
              <a:spcAft>
                <a:spcPct val="0"/>
              </a:spcAft>
              <a:defRPr sz="10000" b="1" i="0" kern="1200">
                <a:solidFill>
                  <a:schemeClr val="bg1"/>
                </a:solidFill>
                <a:latin typeface="Open Sans" panose="020B0606030504020204" pitchFamily="34" charset="0"/>
                <a:ea typeface="Open Sans" panose="020B0606030504020204" pitchFamily="34" charset="0"/>
                <a:cs typeface="Open Sans" panose="020B0606030504020204" pitchFamily="34" charset="0"/>
                <a:sym typeface="Poppins Medium"/>
              </a:defRPr>
            </a:lvl1pPr>
            <a:lvl2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2pPr>
            <a:lvl3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3pPr>
            <a:lvl4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4pPr>
            <a:lvl5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5pPr>
            <a:lvl6pPr marL="4572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6pPr>
            <a:lvl7pPr marL="9144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7pPr>
            <a:lvl8pPr marL="13716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8pPr>
            <a:lvl9pPr marL="18288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9pPr>
          </a:lstStyle>
          <a:p>
            <a:pPr algn="ctr"/>
            <a:r>
              <a:rPr lang="en-US" sz="3600" b="0" noProof="0" dirty="0">
                <a:solidFill>
                  <a:schemeClr val="tx1"/>
                </a:solidFill>
                <a:latin typeface="Arial" panose="020B0604020202020204" pitchFamily="34" charset="0"/>
                <a:cs typeface="Arial" panose="020B0604020202020204" pitchFamily="34" charset="0"/>
              </a:rPr>
              <a:t>Industry key facts</a:t>
            </a:r>
          </a:p>
        </p:txBody>
      </p:sp>
      <p:pic>
        <p:nvPicPr>
          <p:cNvPr id="4" name="Imagine 3">
            <a:extLst>
              <a:ext uri="{FF2B5EF4-FFF2-40B4-BE49-F238E27FC236}">
                <a16:creationId xmlns:a16="http://schemas.microsoft.com/office/drawing/2014/main" id="{DD369529-01E0-E15A-5B82-2C3F28C4D58B}"/>
              </a:ext>
            </a:extLst>
          </p:cNvPr>
          <p:cNvPicPr>
            <a:picLocks noChangeAspect="1"/>
          </p:cNvPicPr>
          <p:nvPr/>
        </p:nvPicPr>
        <p:blipFill>
          <a:blip r:embed="rId3"/>
          <a:stretch>
            <a:fillRect/>
          </a:stretch>
        </p:blipFill>
        <p:spPr>
          <a:xfrm>
            <a:off x="2163303" y="1560868"/>
            <a:ext cx="7503211" cy="4610792"/>
          </a:xfrm>
          <a:prstGeom prst="rect">
            <a:avLst/>
          </a:prstGeom>
        </p:spPr>
      </p:pic>
    </p:spTree>
    <p:extLst>
      <p:ext uri="{BB962C8B-B14F-4D97-AF65-F5344CB8AC3E}">
        <p14:creationId xmlns:p14="http://schemas.microsoft.com/office/powerpoint/2010/main" val="21305957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FE8B9D-6E3E-B1A9-CBDA-743DE2E48EAB}"/>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F978A2A-D549-4CCD-EFB5-AD798B04B4C0}"/>
              </a:ext>
            </a:extLst>
          </p:cNvPr>
          <p:cNvSpPr>
            <a:spLocks noGrp="1"/>
          </p:cNvSpPr>
          <p:nvPr>
            <p:ph type="sldNum" sz="quarter" idx="12"/>
          </p:nvPr>
        </p:nvSpPr>
        <p:spPr/>
        <p:txBody>
          <a:bodyPr/>
          <a:lstStyle/>
          <a:p>
            <a:fld id="{502E830B-17AC-4E30-8B43-8CA5729D8C83}" type="slidenum">
              <a:rPr lang="en-US" smtClean="0"/>
              <a:pPr/>
              <a:t>13</a:t>
            </a:fld>
            <a:endParaRPr lang="en-US"/>
          </a:p>
        </p:txBody>
      </p:sp>
      <p:sp>
        <p:nvSpPr>
          <p:cNvPr id="10" name="Horizontal Funnel Diagram AIDA">
            <a:extLst>
              <a:ext uri="{FF2B5EF4-FFF2-40B4-BE49-F238E27FC236}">
                <a16:creationId xmlns:a16="http://schemas.microsoft.com/office/drawing/2014/main" id="{E46E2E94-E38F-F7C4-4BCB-F15D979CF84E}"/>
              </a:ext>
            </a:extLst>
          </p:cNvPr>
          <p:cNvSpPr txBox="1">
            <a:spLocks/>
          </p:cNvSpPr>
          <p:nvPr/>
        </p:nvSpPr>
        <p:spPr bwMode="auto">
          <a:xfrm>
            <a:off x="146640" y="256844"/>
            <a:ext cx="11299723" cy="6134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19050" tIns="19050" rIns="19050" bIns="19050" numCol="1" anchor="t" anchorCtr="0" compatLnSpc="1">
            <a:prstTxWarp prst="textNoShape">
              <a:avLst/>
            </a:prstTxWarp>
          </a:bodyPr>
          <a:lstStyle>
            <a:lvl1pPr algn="l" defTabSz="825500" rtl="0" eaLnBrk="0" fontAlgn="base" hangingPunct="0">
              <a:spcBef>
                <a:spcPct val="0"/>
              </a:spcBef>
              <a:spcAft>
                <a:spcPct val="0"/>
              </a:spcAft>
              <a:defRPr sz="10000" b="1" i="0" kern="1200">
                <a:solidFill>
                  <a:schemeClr val="bg1"/>
                </a:solidFill>
                <a:latin typeface="Open Sans" panose="020B0606030504020204" pitchFamily="34" charset="0"/>
                <a:ea typeface="Open Sans" panose="020B0606030504020204" pitchFamily="34" charset="0"/>
                <a:cs typeface="Open Sans" panose="020B0606030504020204" pitchFamily="34" charset="0"/>
                <a:sym typeface="Poppins Medium"/>
              </a:defRPr>
            </a:lvl1pPr>
            <a:lvl2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2pPr>
            <a:lvl3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3pPr>
            <a:lvl4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4pPr>
            <a:lvl5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5pPr>
            <a:lvl6pPr marL="4572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6pPr>
            <a:lvl7pPr marL="9144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7pPr>
            <a:lvl8pPr marL="13716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8pPr>
            <a:lvl9pPr marL="18288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9pPr>
          </a:lstStyle>
          <a:p>
            <a:pPr algn="ctr"/>
            <a:r>
              <a:rPr lang="en-US" sz="3200" b="0" noProof="0" dirty="0">
                <a:solidFill>
                  <a:schemeClr val="tx1"/>
                </a:solidFill>
                <a:latin typeface="Arial" panose="020B0604020202020204" pitchFamily="34" charset="0"/>
                <a:cs typeface="Arial" panose="020B0604020202020204" pitchFamily="34" charset="0"/>
              </a:rPr>
              <a:t>Historic Industry results &amp; perspectives VS Subject Company </a:t>
            </a:r>
          </a:p>
        </p:txBody>
      </p:sp>
      <p:pic>
        <p:nvPicPr>
          <p:cNvPr id="5" name="Imagine 4">
            <a:extLst>
              <a:ext uri="{FF2B5EF4-FFF2-40B4-BE49-F238E27FC236}">
                <a16:creationId xmlns:a16="http://schemas.microsoft.com/office/drawing/2014/main" id="{38C21010-B8D4-3CB9-18A6-6C95400D6DED}"/>
              </a:ext>
            </a:extLst>
          </p:cNvPr>
          <p:cNvPicPr>
            <a:picLocks noChangeAspect="1"/>
          </p:cNvPicPr>
          <p:nvPr/>
        </p:nvPicPr>
        <p:blipFill>
          <a:blip r:embed="rId3"/>
          <a:stretch>
            <a:fillRect/>
          </a:stretch>
        </p:blipFill>
        <p:spPr>
          <a:xfrm>
            <a:off x="197030" y="1655061"/>
            <a:ext cx="8179669" cy="2308324"/>
          </a:xfrm>
          <a:prstGeom prst="rect">
            <a:avLst/>
          </a:prstGeom>
        </p:spPr>
      </p:pic>
      <p:sp>
        <p:nvSpPr>
          <p:cNvPr id="7" name="CasetăText 6">
            <a:extLst>
              <a:ext uri="{FF2B5EF4-FFF2-40B4-BE49-F238E27FC236}">
                <a16:creationId xmlns:a16="http://schemas.microsoft.com/office/drawing/2014/main" id="{E6C5CF51-9E28-F69D-2520-EC881E4327A6}"/>
              </a:ext>
            </a:extLst>
          </p:cNvPr>
          <p:cNvSpPr txBox="1"/>
          <p:nvPr/>
        </p:nvSpPr>
        <p:spPr>
          <a:xfrm>
            <a:off x="8458200" y="1227109"/>
            <a:ext cx="3048000" cy="2308324"/>
          </a:xfrm>
          <a:prstGeom prst="rect">
            <a:avLst/>
          </a:prstGeom>
          <a:noFill/>
        </p:spPr>
        <p:txBody>
          <a:bodyPr wrap="square">
            <a:spAutoFit/>
          </a:bodyPr>
          <a:lstStyle/>
          <a:p>
            <a:r>
              <a:rPr lang="en-US" sz="1600" dirty="0"/>
              <a:t>The historical sales growth rate of 3.62% per year is expected to double in the future to 6.92% per year. The industry has very good profitability and the EBIT margin for the next 12 months is 11.85% after a historical margin of 10.26%</a:t>
            </a:r>
          </a:p>
        </p:txBody>
      </p:sp>
      <p:sp>
        <p:nvSpPr>
          <p:cNvPr id="8" name="CasetăText 7">
            <a:extLst>
              <a:ext uri="{FF2B5EF4-FFF2-40B4-BE49-F238E27FC236}">
                <a16:creationId xmlns:a16="http://schemas.microsoft.com/office/drawing/2014/main" id="{39EC04C6-20F4-F75E-E20C-6EAAE31496BD}"/>
              </a:ext>
            </a:extLst>
          </p:cNvPr>
          <p:cNvSpPr txBox="1"/>
          <p:nvPr/>
        </p:nvSpPr>
        <p:spPr>
          <a:xfrm>
            <a:off x="498986" y="996066"/>
            <a:ext cx="7504471" cy="646331"/>
          </a:xfrm>
          <a:prstGeom prst="rect">
            <a:avLst/>
          </a:prstGeom>
          <a:noFill/>
        </p:spPr>
        <p:txBody>
          <a:bodyPr wrap="square">
            <a:spAutoFit/>
          </a:bodyPr>
          <a:lstStyle/>
          <a:p>
            <a:r>
              <a:rPr lang="en-US" noProof="0" dirty="0"/>
              <a:t>International estimates: </a:t>
            </a:r>
            <a:r>
              <a:rPr lang="en-US" dirty="0"/>
              <a:t>Industry GICS 302020 Food Products Kroll &amp; </a:t>
            </a:r>
            <a:r>
              <a:rPr lang="en-US" noProof="0" dirty="0"/>
              <a:t>Food Products (3577) Infront Analytics</a:t>
            </a:r>
          </a:p>
        </p:txBody>
      </p:sp>
      <p:sp>
        <p:nvSpPr>
          <p:cNvPr id="12" name="CasetăText 11">
            <a:extLst>
              <a:ext uri="{FF2B5EF4-FFF2-40B4-BE49-F238E27FC236}">
                <a16:creationId xmlns:a16="http://schemas.microsoft.com/office/drawing/2014/main" id="{DB902000-1EF8-FC90-BFF0-CC510E9217FC}"/>
              </a:ext>
            </a:extLst>
          </p:cNvPr>
          <p:cNvSpPr txBox="1"/>
          <p:nvPr/>
        </p:nvSpPr>
        <p:spPr>
          <a:xfrm>
            <a:off x="146640" y="4083254"/>
            <a:ext cx="6629400" cy="338554"/>
          </a:xfrm>
          <a:prstGeom prst="rect">
            <a:avLst/>
          </a:prstGeom>
          <a:noFill/>
        </p:spPr>
        <p:txBody>
          <a:bodyPr wrap="square">
            <a:spAutoFit/>
          </a:bodyPr>
          <a:lstStyle/>
          <a:p>
            <a:r>
              <a:rPr lang="en-US" sz="1600" dirty="0"/>
              <a:t>Nation</a:t>
            </a:r>
            <a:r>
              <a:rPr lang="en-US" sz="1600" noProof="0" dirty="0"/>
              <a:t>al data &amp; estimates for the </a:t>
            </a:r>
            <a:r>
              <a:rPr lang="ro-RO" sz="1600" noProof="0" dirty="0"/>
              <a:t>specific </a:t>
            </a:r>
            <a:r>
              <a:rPr lang="en-US" sz="1600" noProof="0" dirty="0"/>
              <a:t>Company’s Industry</a:t>
            </a:r>
          </a:p>
        </p:txBody>
      </p:sp>
      <p:pic>
        <p:nvPicPr>
          <p:cNvPr id="14" name="Imagine 13">
            <a:extLst>
              <a:ext uri="{FF2B5EF4-FFF2-40B4-BE49-F238E27FC236}">
                <a16:creationId xmlns:a16="http://schemas.microsoft.com/office/drawing/2014/main" id="{DE75FA94-E66F-5DBF-CBD6-31AAB0415195}"/>
              </a:ext>
            </a:extLst>
          </p:cNvPr>
          <p:cNvPicPr>
            <a:picLocks noChangeAspect="1"/>
          </p:cNvPicPr>
          <p:nvPr/>
        </p:nvPicPr>
        <p:blipFill>
          <a:blip r:embed="rId4"/>
          <a:stretch>
            <a:fillRect/>
          </a:stretch>
        </p:blipFill>
        <p:spPr>
          <a:xfrm>
            <a:off x="271618" y="4541677"/>
            <a:ext cx="4015247" cy="1073040"/>
          </a:xfrm>
          <a:prstGeom prst="rect">
            <a:avLst/>
          </a:prstGeom>
        </p:spPr>
      </p:pic>
      <p:graphicFrame>
        <p:nvGraphicFramePr>
          <p:cNvPr id="3" name="Diagramă 2">
            <a:extLst>
              <a:ext uri="{FF2B5EF4-FFF2-40B4-BE49-F238E27FC236}">
                <a16:creationId xmlns:a16="http://schemas.microsoft.com/office/drawing/2014/main" id="{BFCFC0CA-B4FE-D654-9E89-457E0AC11A55}"/>
              </a:ext>
            </a:extLst>
          </p:cNvPr>
          <p:cNvGraphicFramePr>
            <a:graphicFrameLocks/>
          </p:cNvGraphicFramePr>
          <p:nvPr>
            <p:extLst>
              <p:ext uri="{D42A27DB-BD31-4B8C-83A1-F6EECF244321}">
                <p14:modId xmlns:p14="http://schemas.microsoft.com/office/powerpoint/2010/main" val="2487999252"/>
              </p:ext>
            </p:extLst>
          </p:nvPr>
        </p:nvGraphicFramePr>
        <p:xfrm>
          <a:off x="7348382" y="3982398"/>
          <a:ext cx="4572000" cy="2743200"/>
        </p:xfrm>
        <a:graphic>
          <a:graphicData uri="http://schemas.openxmlformats.org/drawingml/2006/chart">
            <c:chart xmlns:c="http://schemas.openxmlformats.org/drawingml/2006/chart" xmlns:r="http://schemas.openxmlformats.org/officeDocument/2006/relationships" r:id="rId5"/>
          </a:graphicData>
        </a:graphic>
      </p:graphicFrame>
      <p:sp>
        <p:nvSpPr>
          <p:cNvPr id="4" name="CasetăText 3">
            <a:extLst>
              <a:ext uri="{FF2B5EF4-FFF2-40B4-BE49-F238E27FC236}">
                <a16:creationId xmlns:a16="http://schemas.microsoft.com/office/drawing/2014/main" id="{137CD62E-618C-FF3D-1B8B-D35FFCEE937B}"/>
              </a:ext>
            </a:extLst>
          </p:cNvPr>
          <p:cNvSpPr txBox="1"/>
          <p:nvPr/>
        </p:nvSpPr>
        <p:spPr>
          <a:xfrm>
            <a:off x="2279241" y="6059852"/>
            <a:ext cx="6629400" cy="338554"/>
          </a:xfrm>
          <a:prstGeom prst="rect">
            <a:avLst/>
          </a:prstGeom>
          <a:noFill/>
        </p:spPr>
        <p:txBody>
          <a:bodyPr wrap="square">
            <a:spAutoFit/>
          </a:bodyPr>
          <a:lstStyle/>
          <a:p>
            <a:r>
              <a:rPr lang="en-US" sz="1600" b="1" noProof="0" dirty="0">
                <a:solidFill>
                  <a:srgbClr val="66FF33"/>
                </a:solidFill>
                <a:latin typeface="Arial" panose="020B0604020202020204" pitchFamily="34" charset="0"/>
                <a:cs typeface="Arial" panose="020B0604020202020204" pitchFamily="34" charset="0"/>
              </a:rPr>
              <a:t>Company’s Sales </a:t>
            </a:r>
            <a:r>
              <a:rPr lang="en-US" sz="1600" b="1" dirty="0">
                <a:solidFill>
                  <a:srgbClr val="66FF33"/>
                </a:solidFill>
                <a:latin typeface="Arial" panose="020B0604020202020204" pitchFamily="34" charset="0"/>
                <a:cs typeface="Arial" panose="020B0604020202020204" pitchFamily="34" charset="0"/>
              </a:rPr>
              <a:t>CAGR 2010 – 2021 = 12,39% !</a:t>
            </a:r>
            <a:endParaRPr lang="en-US" sz="1600" b="1" noProof="0" dirty="0">
              <a:solidFill>
                <a:srgbClr val="66FF3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02347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ppt_x"/>
                                          </p:val>
                                        </p:tav>
                                        <p:tav tm="100000">
                                          <p:val>
                                            <p:strVal val="#ppt_x"/>
                                          </p:val>
                                        </p:tav>
                                      </p:tavLst>
                                    </p:anim>
                                    <p:anim calcmode="lin" valueType="num">
                                      <p:cBhvr additive="base">
                                        <p:cTn id="22" dur="500" fill="hold"/>
                                        <p:tgtEl>
                                          <p:spTgt spid="12"/>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ppt_x"/>
                                          </p:val>
                                        </p:tav>
                                        <p:tav tm="100000">
                                          <p:val>
                                            <p:strVal val="#ppt_x"/>
                                          </p:val>
                                        </p:tav>
                                      </p:tavLst>
                                    </p:anim>
                                    <p:anim calcmode="lin" valueType="num">
                                      <p:cBhvr additive="base">
                                        <p:cTn id="3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2" grpId="0"/>
      <p:bldGraphic spid="3" grpId="0">
        <p:bldAsOne/>
      </p:bldGraphic>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0DD5BB-D535-9695-DFBA-1FB2FD4CF7B0}"/>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B75FCFD-A164-804C-C37F-77FC90C0CB12}"/>
              </a:ext>
            </a:extLst>
          </p:cNvPr>
          <p:cNvSpPr>
            <a:spLocks noGrp="1"/>
          </p:cNvSpPr>
          <p:nvPr>
            <p:ph type="sldNum" sz="quarter" idx="12"/>
          </p:nvPr>
        </p:nvSpPr>
        <p:spPr/>
        <p:txBody>
          <a:bodyPr/>
          <a:lstStyle/>
          <a:p>
            <a:fld id="{502E830B-17AC-4E30-8B43-8CA5729D8C83}" type="slidenum">
              <a:rPr lang="en-US" smtClean="0"/>
              <a:pPr/>
              <a:t>14</a:t>
            </a:fld>
            <a:endParaRPr lang="en-US"/>
          </a:p>
        </p:txBody>
      </p:sp>
      <p:sp>
        <p:nvSpPr>
          <p:cNvPr id="10" name="Horizontal Funnel Diagram AIDA">
            <a:extLst>
              <a:ext uri="{FF2B5EF4-FFF2-40B4-BE49-F238E27FC236}">
                <a16:creationId xmlns:a16="http://schemas.microsoft.com/office/drawing/2014/main" id="{13736295-828D-6FDF-1EFE-6982355C1009}"/>
              </a:ext>
            </a:extLst>
          </p:cNvPr>
          <p:cNvSpPr txBox="1">
            <a:spLocks/>
          </p:cNvSpPr>
          <p:nvPr/>
        </p:nvSpPr>
        <p:spPr bwMode="auto">
          <a:xfrm>
            <a:off x="685800" y="439407"/>
            <a:ext cx="10445931" cy="6134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19050" tIns="19050" rIns="19050" bIns="19050" numCol="1" anchor="t" anchorCtr="0" compatLnSpc="1">
            <a:prstTxWarp prst="textNoShape">
              <a:avLst/>
            </a:prstTxWarp>
          </a:bodyPr>
          <a:lstStyle>
            <a:lvl1pPr algn="l" defTabSz="825500" rtl="0" eaLnBrk="0" fontAlgn="base" hangingPunct="0">
              <a:spcBef>
                <a:spcPct val="0"/>
              </a:spcBef>
              <a:spcAft>
                <a:spcPct val="0"/>
              </a:spcAft>
              <a:defRPr sz="10000" b="1" i="0" kern="1200">
                <a:solidFill>
                  <a:schemeClr val="bg1"/>
                </a:solidFill>
                <a:latin typeface="Open Sans" panose="020B0606030504020204" pitchFamily="34" charset="0"/>
                <a:ea typeface="Open Sans" panose="020B0606030504020204" pitchFamily="34" charset="0"/>
                <a:cs typeface="Open Sans" panose="020B0606030504020204" pitchFamily="34" charset="0"/>
                <a:sym typeface="Poppins Medium"/>
              </a:defRPr>
            </a:lvl1pPr>
            <a:lvl2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2pPr>
            <a:lvl3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3pPr>
            <a:lvl4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4pPr>
            <a:lvl5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5pPr>
            <a:lvl6pPr marL="4572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6pPr>
            <a:lvl7pPr marL="9144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7pPr>
            <a:lvl8pPr marL="13716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8pPr>
            <a:lvl9pPr marL="18288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9pPr>
          </a:lstStyle>
          <a:p>
            <a:pPr algn="ctr"/>
            <a:r>
              <a:rPr lang="en-US" sz="3600" b="0" noProof="0" dirty="0">
                <a:solidFill>
                  <a:schemeClr val="tx1"/>
                </a:solidFill>
                <a:latin typeface="Arial" panose="020B0604020202020204" pitchFamily="34" charset="0"/>
                <a:cs typeface="Arial" panose="020B0604020202020204" pitchFamily="34" charset="0"/>
              </a:rPr>
              <a:t>Company’s position VS its Romanian Peers</a:t>
            </a:r>
          </a:p>
        </p:txBody>
      </p:sp>
      <p:sp>
        <p:nvSpPr>
          <p:cNvPr id="4" name="CasetăText 3">
            <a:extLst>
              <a:ext uri="{FF2B5EF4-FFF2-40B4-BE49-F238E27FC236}">
                <a16:creationId xmlns:a16="http://schemas.microsoft.com/office/drawing/2014/main" id="{D97A6D4A-2C2B-591D-C918-D4CA1B7AEFD4}"/>
              </a:ext>
            </a:extLst>
          </p:cNvPr>
          <p:cNvSpPr txBox="1"/>
          <p:nvPr/>
        </p:nvSpPr>
        <p:spPr>
          <a:xfrm>
            <a:off x="7413522" y="1641199"/>
            <a:ext cx="4322260" cy="2246769"/>
          </a:xfrm>
          <a:prstGeom prst="rect">
            <a:avLst/>
          </a:prstGeom>
          <a:noFill/>
        </p:spPr>
        <p:txBody>
          <a:bodyPr wrap="square">
            <a:spAutoFit/>
          </a:bodyPr>
          <a:lstStyle/>
          <a:p>
            <a:pPr marL="342900" indent="-342900">
              <a:spcBef>
                <a:spcPts val="600"/>
              </a:spcBef>
              <a:spcAft>
                <a:spcPts val="600"/>
              </a:spcAft>
              <a:buFont typeface="Wingdings" panose="05000000000000000000" pitchFamily="2" charset="2"/>
              <a:buChar char="ü"/>
            </a:pPr>
            <a:r>
              <a:rPr lang="en-US" sz="2000" dirty="0">
                <a:latin typeface="Arial" panose="020B0604020202020204" pitchFamily="34" charset="0"/>
              </a:rPr>
              <a:t>2021 Margins</a:t>
            </a:r>
          </a:p>
          <a:p>
            <a:pPr marL="800100" lvl="1" indent="-342900">
              <a:spcBef>
                <a:spcPts val="600"/>
              </a:spcBef>
              <a:spcAft>
                <a:spcPts val="600"/>
              </a:spcAft>
              <a:buFont typeface="Wingdings" panose="05000000000000000000" pitchFamily="2" charset="2"/>
              <a:buChar char="q"/>
            </a:pPr>
            <a:r>
              <a:rPr lang="en-US" sz="2000" dirty="0">
                <a:latin typeface="Arial" panose="020B0604020202020204" pitchFamily="34" charset="0"/>
              </a:rPr>
              <a:t>EBITDA Margin 7,7%</a:t>
            </a:r>
          </a:p>
          <a:p>
            <a:pPr marL="800100" lvl="1" indent="-342900">
              <a:spcBef>
                <a:spcPts val="600"/>
              </a:spcBef>
              <a:spcAft>
                <a:spcPts val="600"/>
              </a:spcAft>
              <a:buFont typeface="Wingdings" panose="05000000000000000000" pitchFamily="2" charset="2"/>
              <a:buChar char="q"/>
            </a:pPr>
            <a:r>
              <a:rPr lang="en-US" sz="2000" dirty="0">
                <a:latin typeface="Arial" panose="020B0604020202020204" pitchFamily="34" charset="0"/>
              </a:rPr>
              <a:t>EBIT Margin 6,6%</a:t>
            </a:r>
          </a:p>
          <a:p>
            <a:pPr marL="800100" lvl="1" indent="-342900">
              <a:spcBef>
                <a:spcPts val="600"/>
              </a:spcBef>
              <a:spcAft>
                <a:spcPts val="600"/>
              </a:spcAft>
              <a:buFont typeface="Wingdings" panose="05000000000000000000" pitchFamily="2" charset="2"/>
              <a:buChar char="q"/>
            </a:pPr>
            <a:r>
              <a:rPr lang="en-US" sz="2000" dirty="0">
                <a:latin typeface="Arial" panose="020B0604020202020204" pitchFamily="34" charset="0"/>
              </a:rPr>
              <a:t>Net Margin 5,5%</a:t>
            </a:r>
          </a:p>
          <a:p>
            <a:pPr marL="800100" lvl="1" indent="-342900">
              <a:spcBef>
                <a:spcPts val="600"/>
              </a:spcBef>
              <a:spcAft>
                <a:spcPts val="600"/>
              </a:spcAft>
              <a:buFont typeface="Wingdings" panose="05000000000000000000" pitchFamily="2" charset="2"/>
              <a:buChar char="q"/>
            </a:pPr>
            <a:r>
              <a:rPr lang="en-US" sz="2000" dirty="0">
                <a:latin typeface="Arial" panose="020B0604020202020204" pitchFamily="34" charset="0"/>
              </a:rPr>
              <a:t>ROE = 54,3%</a:t>
            </a:r>
          </a:p>
        </p:txBody>
      </p:sp>
      <p:graphicFrame>
        <p:nvGraphicFramePr>
          <p:cNvPr id="15" name="Diagramă 14">
            <a:extLst>
              <a:ext uri="{FF2B5EF4-FFF2-40B4-BE49-F238E27FC236}">
                <a16:creationId xmlns:a16="http://schemas.microsoft.com/office/drawing/2014/main" id="{5BE5CB30-F00D-7F19-DF61-4A0E952BC34A}"/>
              </a:ext>
            </a:extLst>
          </p:cNvPr>
          <p:cNvGraphicFramePr>
            <a:graphicFrameLocks/>
          </p:cNvGraphicFramePr>
          <p:nvPr>
            <p:extLst>
              <p:ext uri="{D42A27DB-BD31-4B8C-83A1-F6EECF244321}">
                <p14:modId xmlns:p14="http://schemas.microsoft.com/office/powerpoint/2010/main" val="930847387"/>
              </p:ext>
            </p:extLst>
          </p:nvPr>
        </p:nvGraphicFramePr>
        <p:xfrm>
          <a:off x="456218" y="1538987"/>
          <a:ext cx="4951524" cy="290519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6" name="Obiect 15">
            <a:extLst>
              <a:ext uri="{FF2B5EF4-FFF2-40B4-BE49-F238E27FC236}">
                <a16:creationId xmlns:a16="http://schemas.microsoft.com/office/drawing/2014/main" id="{DCDF9DF0-AD3C-6C43-5B1E-121395193869}"/>
              </a:ext>
            </a:extLst>
          </p:cNvPr>
          <p:cNvGraphicFramePr>
            <a:graphicFrameLocks noChangeAspect="1"/>
          </p:cNvGraphicFramePr>
          <p:nvPr>
            <p:extLst>
              <p:ext uri="{D42A27DB-BD31-4B8C-83A1-F6EECF244321}">
                <p14:modId xmlns:p14="http://schemas.microsoft.com/office/powerpoint/2010/main" val="831598943"/>
              </p:ext>
            </p:extLst>
          </p:nvPr>
        </p:nvGraphicFramePr>
        <p:xfrm>
          <a:off x="2580303" y="4651033"/>
          <a:ext cx="6844191" cy="1641611"/>
        </p:xfrm>
        <a:graphic>
          <a:graphicData uri="http://schemas.openxmlformats.org/presentationml/2006/ole">
            <mc:AlternateContent xmlns:mc="http://schemas.openxmlformats.org/markup-compatibility/2006">
              <mc:Choice xmlns:v="urn:schemas-microsoft-com:vml" Requires="v">
                <p:oleObj name="Worksheet" r:id="rId4" imgW="5242560" imgH="1257248" progId="Excel.Sheet.12">
                  <p:embed/>
                </p:oleObj>
              </mc:Choice>
              <mc:Fallback>
                <p:oleObj name="Worksheet" r:id="rId4" imgW="5242560" imgH="1257248" progId="Excel.Sheet.12">
                  <p:embed/>
                  <p:pic>
                    <p:nvPicPr>
                      <p:cNvPr id="0" name=""/>
                      <p:cNvPicPr/>
                      <p:nvPr/>
                    </p:nvPicPr>
                    <p:blipFill>
                      <a:blip r:embed="rId5"/>
                      <a:stretch>
                        <a:fillRect/>
                      </a:stretch>
                    </p:blipFill>
                    <p:spPr>
                      <a:xfrm>
                        <a:off x="2580303" y="4651033"/>
                        <a:ext cx="6844191" cy="1641611"/>
                      </a:xfrm>
                      <a:prstGeom prst="rect">
                        <a:avLst/>
                      </a:prstGeom>
                    </p:spPr>
                  </p:pic>
                </p:oleObj>
              </mc:Fallback>
            </mc:AlternateContent>
          </a:graphicData>
        </a:graphic>
      </p:graphicFrame>
    </p:spTree>
    <p:extLst>
      <p:ext uri="{BB962C8B-B14F-4D97-AF65-F5344CB8AC3E}">
        <p14:creationId xmlns:p14="http://schemas.microsoft.com/office/powerpoint/2010/main" val="3966298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15"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E1EA86-C7F1-6B04-7C4F-D4AACC2FE795}"/>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2779AF9-F770-06D4-C024-8741767B9958}"/>
              </a:ext>
            </a:extLst>
          </p:cNvPr>
          <p:cNvSpPr>
            <a:spLocks noGrp="1"/>
          </p:cNvSpPr>
          <p:nvPr>
            <p:ph type="sldNum" sz="quarter" idx="12"/>
          </p:nvPr>
        </p:nvSpPr>
        <p:spPr/>
        <p:txBody>
          <a:bodyPr/>
          <a:lstStyle/>
          <a:p>
            <a:fld id="{502E830B-17AC-4E30-8B43-8CA5729D8C83}" type="slidenum">
              <a:rPr lang="en-US" smtClean="0"/>
              <a:pPr/>
              <a:t>15</a:t>
            </a:fld>
            <a:endParaRPr lang="en-US"/>
          </a:p>
        </p:txBody>
      </p:sp>
      <p:sp>
        <p:nvSpPr>
          <p:cNvPr id="10" name="Horizontal Funnel Diagram AIDA">
            <a:extLst>
              <a:ext uri="{FF2B5EF4-FFF2-40B4-BE49-F238E27FC236}">
                <a16:creationId xmlns:a16="http://schemas.microsoft.com/office/drawing/2014/main" id="{F8D97C26-27F4-9364-3F05-73D9339C213D}"/>
              </a:ext>
            </a:extLst>
          </p:cNvPr>
          <p:cNvSpPr txBox="1">
            <a:spLocks/>
          </p:cNvSpPr>
          <p:nvPr/>
        </p:nvSpPr>
        <p:spPr bwMode="auto">
          <a:xfrm>
            <a:off x="685800" y="408735"/>
            <a:ext cx="10445931" cy="6747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19050" tIns="19050" rIns="19050" bIns="19050" numCol="1" anchor="t" anchorCtr="0" compatLnSpc="1">
            <a:prstTxWarp prst="textNoShape">
              <a:avLst/>
            </a:prstTxWarp>
          </a:bodyPr>
          <a:lstStyle>
            <a:lvl1pPr algn="l" defTabSz="825500" rtl="0" eaLnBrk="0" fontAlgn="base" hangingPunct="0">
              <a:spcBef>
                <a:spcPct val="0"/>
              </a:spcBef>
              <a:spcAft>
                <a:spcPct val="0"/>
              </a:spcAft>
              <a:defRPr sz="10000" b="1" i="0" kern="1200">
                <a:solidFill>
                  <a:schemeClr val="bg1"/>
                </a:solidFill>
                <a:latin typeface="Open Sans" panose="020B0606030504020204" pitchFamily="34" charset="0"/>
                <a:ea typeface="Open Sans" panose="020B0606030504020204" pitchFamily="34" charset="0"/>
                <a:cs typeface="Open Sans" panose="020B0606030504020204" pitchFamily="34" charset="0"/>
                <a:sym typeface="Poppins Medium"/>
              </a:defRPr>
            </a:lvl1pPr>
            <a:lvl2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2pPr>
            <a:lvl3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3pPr>
            <a:lvl4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4pPr>
            <a:lvl5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5pPr>
            <a:lvl6pPr marL="4572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6pPr>
            <a:lvl7pPr marL="9144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7pPr>
            <a:lvl8pPr marL="13716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8pPr>
            <a:lvl9pPr marL="18288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9pPr>
          </a:lstStyle>
          <a:p>
            <a:pPr algn="ctr">
              <a:lnSpc>
                <a:spcPct val="90000"/>
              </a:lnSpc>
            </a:pPr>
            <a:r>
              <a:rPr lang="en-US" sz="3200" b="0" dirty="0">
                <a:solidFill>
                  <a:schemeClr val="tx1"/>
                </a:solidFill>
                <a:latin typeface="Arial" panose="020B0604020202020204" pitchFamily="34" charset="0"/>
                <a:cs typeface="Arial" panose="020B0604020202020204" pitchFamily="34" charset="0"/>
              </a:rPr>
              <a:t>Delving into Valuation’s kitchen: </a:t>
            </a:r>
          </a:p>
          <a:p>
            <a:pPr algn="ctr">
              <a:lnSpc>
                <a:spcPct val="90000"/>
              </a:lnSpc>
            </a:pPr>
            <a:r>
              <a:rPr lang="en-US" sz="3200" b="0" dirty="0">
                <a:solidFill>
                  <a:schemeClr val="tx1"/>
                </a:solidFill>
                <a:latin typeface="Arial" panose="020B0604020202020204" pitchFamily="34" charset="0"/>
                <a:cs typeface="Arial" panose="020B0604020202020204" pitchFamily="34" charset="0"/>
              </a:rPr>
              <a:t>Sell-side perspective</a:t>
            </a:r>
            <a:endParaRPr lang="en-GB" sz="3200" b="0" dirty="0">
              <a:solidFill>
                <a:schemeClr val="tx1"/>
              </a:solidFill>
              <a:latin typeface="Arial" panose="020B0604020202020204" pitchFamily="34" charset="0"/>
              <a:cs typeface="Arial" panose="020B0604020202020204" pitchFamily="34" charset="0"/>
            </a:endParaRPr>
          </a:p>
        </p:txBody>
      </p:sp>
      <p:sp>
        <p:nvSpPr>
          <p:cNvPr id="4" name="CasetăText 3">
            <a:extLst>
              <a:ext uri="{FF2B5EF4-FFF2-40B4-BE49-F238E27FC236}">
                <a16:creationId xmlns:a16="http://schemas.microsoft.com/office/drawing/2014/main" id="{85E76D48-3FAC-6DF3-7DD3-2D0638EEC272}"/>
              </a:ext>
            </a:extLst>
          </p:cNvPr>
          <p:cNvSpPr txBox="1"/>
          <p:nvPr/>
        </p:nvSpPr>
        <p:spPr>
          <a:xfrm>
            <a:off x="336410" y="1465235"/>
            <a:ext cx="11717938" cy="4893647"/>
          </a:xfrm>
          <a:prstGeom prst="rect">
            <a:avLst/>
          </a:prstGeom>
          <a:noFill/>
        </p:spPr>
        <p:txBody>
          <a:bodyPr wrap="square">
            <a:spAutoFit/>
          </a:bodyPr>
          <a:lstStyle/>
          <a:p>
            <a:pPr marL="342900" indent="-342900">
              <a:spcBef>
                <a:spcPts val="600"/>
              </a:spcBef>
              <a:spcAft>
                <a:spcPts val="600"/>
              </a:spcAft>
              <a:buFont typeface="Wingdings" panose="05000000000000000000" pitchFamily="2" charset="2"/>
              <a:buChar char="ü"/>
            </a:pPr>
            <a:r>
              <a:rPr lang="en-US" sz="2400" dirty="0">
                <a:latin typeface="Arial" panose="020B0604020202020204" pitchFamily="34" charset="0"/>
              </a:rPr>
              <a:t>Main approach is </a:t>
            </a:r>
            <a:r>
              <a:rPr lang="en-US" sz="2400" b="1" dirty="0">
                <a:latin typeface="Arial" panose="020B0604020202020204" pitchFamily="34" charset="0"/>
              </a:rPr>
              <a:t>Income approach</a:t>
            </a:r>
            <a:r>
              <a:rPr lang="en-US" sz="2400" dirty="0">
                <a:latin typeface="Arial" panose="020B0604020202020204" pitchFamily="34" charset="0"/>
              </a:rPr>
              <a:t> – Discounted Cash Flow (DCF) Method</a:t>
            </a:r>
          </a:p>
          <a:p>
            <a:pPr marL="800100" lvl="1" indent="-342900">
              <a:spcBef>
                <a:spcPts val="600"/>
              </a:spcBef>
              <a:spcAft>
                <a:spcPts val="600"/>
              </a:spcAft>
              <a:buFont typeface="Wingdings" panose="05000000000000000000" pitchFamily="2" charset="2"/>
              <a:buChar char="q"/>
            </a:pPr>
            <a:r>
              <a:rPr lang="en-US" sz="2000" dirty="0">
                <a:latin typeface="Arial" panose="020B0604020202020204" pitchFamily="34" charset="0"/>
              </a:rPr>
              <a:t>Main Data &amp; Information providers</a:t>
            </a:r>
          </a:p>
          <a:p>
            <a:pPr marL="1257300" lvl="2" indent="-342900">
              <a:spcBef>
                <a:spcPts val="600"/>
              </a:spcBef>
              <a:spcAft>
                <a:spcPts val="600"/>
              </a:spcAft>
              <a:buFont typeface="Courier New" panose="02070309020205020404" pitchFamily="49" charset="0"/>
              <a:buChar char="o"/>
            </a:pPr>
            <a:r>
              <a:rPr lang="en-US" sz="2000" dirty="0">
                <a:latin typeface="Arial" panose="020B0604020202020204" pitchFamily="34" charset="0"/>
              </a:rPr>
              <a:t>Kroll - International Cost of Capital Platform for estimating WACC, for European Food Products Industry ratios and benchmarking and for long-term inflation forecast for Romania</a:t>
            </a:r>
          </a:p>
          <a:p>
            <a:pPr marL="1257300" lvl="2" indent="-342900">
              <a:spcBef>
                <a:spcPts val="600"/>
              </a:spcBef>
              <a:spcAft>
                <a:spcPts val="600"/>
              </a:spcAft>
              <a:buFont typeface="Courier New" panose="02070309020205020404" pitchFamily="49" charset="0"/>
              <a:buChar char="o"/>
            </a:pPr>
            <a:r>
              <a:rPr lang="en-US" sz="2000" dirty="0">
                <a:latin typeface="Arial" panose="020B0604020202020204" pitchFamily="34" charset="0"/>
              </a:rPr>
              <a:t>Infront Analytics for target capital structure (median of selected Peers’ structure)</a:t>
            </a:r>
          </a:p>
          <a:p>
            <a:pPr marL="1257300" lvl="2" indent="-342900">
              <a:spcBef>
                <a:spcPts val="600"/>
              </a:spcBef>
              <a:spcAft>
                <a:spcPts val="600"/>
              </a:spcAft>
              <a:buFont typeface="Courier New" panose="02070309020205020404" pitchFamily="49" charset="0"/>
              <a:buChar char="o"/>
            </a:pPr>
            <a:r>
              <a:rPr lang="en-US" sz="2000" dirty="0">
                <a:latin typeface="Arial" panose="020B0604020202020204" pitchFamily="34" charset="0"/>
              </a:rPr>
              <a:t>Romanian industry data platforms </a:t>
            </a:r>
            <a:r>
              <a:rPr lang="en-US" sz="2000" dirty="0" err="1">
                <a:latin typeface="Arial" panose="020B0604020202020204" pitchFamily="34" charset="0"/>
              </a:rPr>
              <a:t>RisCo</a:t>
            </a:r>
            <a:r>
              <a:rPr lang="en-US" sz="2000" dirty="0">
                <a:latin typeface="Arial" panose="020B0604020202020204" pitchFamily="34" charset="0"/>
              </a:rPr>
              <a:t> &amp; </a:t>
            </a:r>
            <a:r>
              <a:rPr lang="en-US" sz="2000" dirty="0" err="1">
                <a:latin typeface="Arial" panose="020B0604020202020204" pitchFamily="34" charset="0"/>
              </a:rPr>
              <a:t>Termene</a:t>
            </a:r>
            <a:r>
              <a:rPr lang="en-US" sz="2000" dirty="0">
                <a:latin typeface="Arial" panose="020B0604020202020204" pitchFamily="34" charset="0"/>
              </a:rPr>
              <a:t> Just for the specific industry data</a:t>
            </a:r>
          </a:p>
          <a:p>
            <a:pPr marL="342900" indent="-342900">
              <a:spcBef>
                <a:spcPts val="600"/>
              </a:spcBef>
              <a:spcAft>
                <a:spcPts val="600"/>
              </a:spcAft>
              <a:buFont typeface="Wingdings" panose="05000000000000000000" pitchFamily="2" charset="2"/>
              <a:buChar char="ü"/>
            </a:pPr>
            <a:r>
              <a:rPr lang="en-US" sz="2400" dirty="0">
                <a:latin typeface="Arial" panose="020B0604020202020204" pitchFamily="34" charset="0"/>
              </a:rPr>
              <a:t>Secondary approach is Market approach - Guideline publicly-traded comparable method</a:t>
            </a:r>
          </a:p>
          <a:p>
            <a:pPr marL="800100" lvl="1" indent="-342900">
              <a:spcBef>
                <a:spcPts val="600"/>
              </a:spcBef>
              <a:spcAft>
                <a:spcPts val="600"/>
              </a:spcAft>
              <a:buFont typeface="Wingdings" panose="05000000000000000000" pitchFamily="2" charset="2"/>
              <a:buChar char="q"/>
            </a:pPr>
            <a:r>
              <a:rPr lang="en-US" sz="2000" dirty="0">
                <a:latin typeface="Arial" panose="020B0604020202020204" pitchFamily="34" charset="0"/>
              </a:rPr>
              <a:t>Main Data &amp; Information providers</a:t>
            </a:r>
          </a:p>
          <a:p>
            <a:pPr marL="1257300" lvl="2" indent="-342900">
              <a:spcBef>
                <a:spcPts val="600"/>
              </a:spcBef>
              <a:spcAft>
                <a:spcPts val="600"/>
              </a:spcAft>
              <a:buFont typeface="Courier New" panose="02070309020205020404" pitchFamily="49" charset="0"/>
              <a:buChar char="o"/>
            </a:pPr>
            <a:r>
              <a:rPr lang="en-US" sz="2000" dirty="0">
                <a:latin typeface="Arial" panose="020B0604020202020204" pitchFamily="34" charset="0"/>
              </a:rPr>
              <a:t>Infront Analytics for listed Peers’ multiples</a:t>
            </a:r>
          </a:p>
          <a:p>
            <a:pPr marL="1257300" lvl="2" indent="-342900">
              <a:spcBef>
                <a:spcPts val="600"/>
              </a:spcBef>
              <a:spcAft>
                <a:spcPts val="600"/>
              </a:spcAft>
              <a:buFont typeface="Courier New" panose="02070309020205020404" pitchFamily="49" charset="0"/>
              <a:buChar char="o"/>
            </a:pPr>
            <a:r>
              <a:rPr lang="en-US" sz="2000" dirty="0">
                <a:latin typeface="Arial" panose="020B0604020202020204" pitchFamily="34" charset="0"/>
              </a:rPr>
              <a:t>Damodaran for Country risk </a:t>
            </a:r>
            <a:endParaRPr kumimoji="0" lang="en-US" altLang="ro-RO" sz="2400" b="0" i="0" u="none" strike="noStrike" cap="none" normalizeH="0" baseline="0" dirty="0">
              <a:ln>
                <a:noFill/>
              </a:ln>
              <a:effectLst/>
            </a:endParaRPr>
          </a:p>
        </p:txBody>
      </p:sp>
    </p:spTree>
    <p:extLst>
      <p:ext uri="{BB962C8B-B14F-4D97-AF65-F5344CB8AC3E}">
        <p14:creationId xmlns:p14="http://schemas.microsoft.com/office/powerpoint/2010/main" val="2782695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
                                            <p:txEl>
                                              <p:pRg st="6" end="6"/>
                                            </p:txEl>
                                          </p:spTgt>
                                        </p:tgtEl>
                                        <p:attrNameLst>
                                          <p:attrName>style.visibility</p:attrName>
                                        </p:attrNameLst>
                                      </p:cBhvr>
                                      <p:to>
                                        <p:strVal val="visible"/>
                                      </p:to>
                                    </p:set>
                                    <p:anim calcmode="lin" valueType="num">
                                      <p:cBhvr additive="base">
                                        <p:cTn id="43"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
                                            <p:txEl>
                                              <p:pRg st="7" end="7"/>
                                            </p:txEl>
                                          </p:spTgt>
                                        </p:tgtEl>
                                        <p:attrNameLst>
                                          <p:attrName>style.visibility</p:attrName>
                                        </p:attrNameLst>
                                      </p:cBhvr>
                                      <p:to>
                                        <p:strVal val="visible"/>
                                      </p:to>
                                    </p:set>
                                    <p:anim calcmode="lin" valueType="num">
                                      <p:cBhvr additive="base">
                                        <p:cTn id="49"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4">
                                            <p:txEl>
                                              <p:pRg st="8" end="8"/>
                                            </p:txEl>
                                          </p:spTgt>
                                        </p:tgtEl>
                                        <p:attrNameLst>
                                          <p:attrName>style.visibility</p:attrName>
                                        </p:attrNameLst>
                                      </p:cBhvr>
                                      <p:to>
                                        <p:strVal val="visible"/>
                                      </p:to>
                                    </p:set>
                                    <p:anim calcmode="lin" valueType="num">
                                      <p:cBhvr additive="base">
                                        <p:cTn id="55"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6AA39D-19F9-0429-D1A4-26630D61C234}"/>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33A8001-C4B4-D7B9-6F8D-3C68C4C1091C}"/>
              </a:ext>
            </a:extLst>
          </p:cNvPr>
          <p:cNvSpPr>
            <a:spLocks noGrp="1"/>
          </p:cNvSpPr>
          <p:nvPr>
            <p:ph type="sldNum" sz="quarter" idx="12"/>
          </p:nvPr>
        </p:nvSpPr>
        <p:spPr/>
        <p:txBody>
          <a:bodyPr/>
          <a:lstStyle/>
          <a:p>
            <a:fld id="{502E830B-17AC-4E30-8B43-8CA5729D8C83}" type="slidenum">
              <a:rPr lang="en-US" smtClean="0"/>
              <a:pPr/>
              <a:t>16</a:t>
            </a:fld>
            <a:endParaRPr lang="en-US"/>
          </a:p>
        </p:txBody>
      </p:sp>
      <p:sp>
        <p:nvSpPr>
          <p:cNvPr id="10" name="Horizontal Funnel Diagram AIDA">
            <a:extLst>
              <a:ext uri="{FF2B5EF4-FFF2-40B4-BE49-F238E27FC236}">
                <a16:creationId xmlns:a16="http://schemas.microsoft.com/office/drawing/2014/main" id="{47AD8226-631D-221E-0A20-527296F2B10C}"/>
              </a:ext>
            </a:extLst>
          </p:cNvPr>
          <p:cNvSpPr txBox="1">
            <a:spLocks/>
          </p:cNvSpPr>
          <p:nvPr/>
        </p:nvSpPr>
        <p:spPr bwMode="auto">
          <a:xfrm>
            <a:off x="685800" y="408735"/>
            <a:ext cx="10445931" cy="6747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19050" tIns="19050" rIns="19050" bIns="19050" numCol="1" anchor="t" anchorCtr="0" compatLnSpc="1">
            <a:prstTxWarp prst="textNoShape">
              <a:avLst/>
            </a:prstTxWarp>
          </a:bodyPr>
          <a:lstStyle>
            <a:lvl1pPr algn="l" defTabSz="825500" rtl="0" eaLnBrk="0" fontAlgn="base" hangingPunct="0">
              <a:spcBef>
                <a:spcPct val="0"/>
              </a:spcBef>
              <a:spcAft>
                <a:spcPct val="0"/>
              </a:spcAft>
              <a:defRPr sz="10000" b="1" i="0" kern="1200">
                <a:solidFill>
                  <a:schemeClr val="bg1"/>
                </a:solidFill>
                <a:latin typeface="Open Sans" panose="020B0606030504020204" pitchFamily="34" charset="0"/>
                <a:ea typeface="Open Sans" panose="020B0606030504020204" pitchFamily="34" charset="0"/>
                <a:cs typeface="Open Sans" panose="020B0606030504020204" pitchFamily="34" charset="0"/>
                <a:sym typeface="Poppins Medium"/>
              </a:defRPr>
            </a:lvl1pPr>
            <a:lvl2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2pPr>
            <a:lvl3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3pPr>
            <a:lvl4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4pPr>
            <a:lvl5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5pPr>
            <a:lvl6pPr marL="4572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6pPr>
            <a:lvl7pPr marL="9144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7pPr>
            <a:lvl8pPr marL="13716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8pPr>
            <a:lvl9pPr marL="18288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9pPr>
          </a:lstStyle>
          <a:p>
            <a:pPr algn="ctr">
              <a:lnSpc>
                <a:spcPct val="90000"/>
              </a:lnSpc>
            </a:pPr>
            <a:r>
              <a:rPr lang="en-US" sz="3600" b="0" dirty="0">
                <a:solidFill>
                  <a:schemeClr val="tx1"/>
                </a:solidFill>
                <a:latin typeface="Arial" panose="020B0604020202020204" pitchFamily="34" charset="0"/>
                <a:cs typeface="Arial" panose="020B0604020202020204" pitchFamily="34" charset="0"/>
              </a:rPr>
              <a:t>Non – Operative Assets</a:t>
            </a:r>
            <a:endParaRPr lang="en-GB" sz="3600" b="0" dirty="0">
              <a:solidFill>
                <a:schemeClr val="tx1"/>
              </a:solidFill>
              <a:latin typeface="Arial" panose="020B0604020202020204" pitchFamily="34" charset="0"/>
              <a:cs typeface="Arial" panose="020B0604020202020204" pitchFamily="34" charset="0"/>
            </a:endParaRPr>
          </a:p>
        </p:txBody>
      </p:sp>
      <p:sp>
        <p:nvSpPr>
          <p:cNvPr id="4" name="CasetăText 3">
            <a:extLst>
              <a:ext uri="{FF2B5EF4-FFF2-40B4-BE49-F238E27FC236}">
                <a16:creationId xmlns:a16="http://schemas.microsoft.com/office/drawing/2014/main" id="{AE689F3F-5B77-EC1F-2C4F-23A80A407F02}"/>
              </a:ext>
            </a:extLst>
          </p:cNvPr>
          <p:cNvSpPr txBox="1"/>
          <p:nvPr/>
        </p:nvSpPr>
        <p:spPr>
          <a:xfrm>
            <a:off x="835396" y="1490863"/>
            <a:ext cx="9898971" cy="3708708"/>
          </a:xfrm>
          <a:prstGeom prst="rect">
            <a:avLst/>
          </a:prstGeom>
          <a:noFill/>
        </p:spPr>
        <p:txBody>
          <a:bodyPr wrap="square">
            <a:spAutoFit/>
          </a:bodyPr>
          <a:lstStyle/>
          <a:p>
            <a:pPr marL="342900" indent="-342900">
              <a:spcBef>
                <a:spcPts val="600"/>
              </a:spcBef>
              <a:spcAft>
                <a:spcPts val="600"/>
              </a:spcAft>
              <a:buFont typeface="Wingdings" panose="05000000000000000000" pitchFamily="2" charset="2"/>
              <a:buChar char="ü"/>
            </a:pPr>
            <a:r>
              <a:rPr lang="en-US" altLang="ro-RO" dirty="0">
                <a:latin typeface="Arial" panose="020B0604020202020204" pitchFamily="34" charset="0"/>
              </a:rPr>
              <a:t>At the end of 2021, the company bought two dairy facilities for future production. These assets were in conservation at the valuation date. The company refused to supply the valuer with an investment plan or CAPEX, neither for the new purchases nor the productive facilities in place. </a:t>
            </a:r>
          </a:p>
          <a:p>
            <a:pPr marL="342900" indent="-342900">
              <a:spcBef>
                <a:spcPts val="600"/>
              </a:spcBef>
              <a:spcAft>
                <a:spcPts val="600"/>
              </a:spcAft>
              <a:buFont typeface="Wingdings" panose="05000000000000000000" pitchFamily="2" charset="2"/>
              <a:buChar char="ü"/>
            </a:pPr>
            <a:r>
              <a:rPr lang="en-US" altLang="ro-RO" dirty="0">
                <a:latin typeface="Arial" panose="020B0604020202020204" pitchFamily="34" charset="0"/>
              </a:rPr>
              <a:t>As far as the new acquisitions did not generated revenues for the base EBITDA, the two facilities were considered by both valuers as Non-Operative Assets.</a:t>
            </a:r>
          </a:p>
          <a:p>
            <a:pPr>
              <a:spcBef>
                <a:spcPts val="600"/>
              </a:spcBef>
              <a:spcAft>
                <a:spcPts val="600"/>
              </a:spcAft>
            </a:pPr>
            <a:r>
              <a:rPr lang="en-US" altLang="ro-RO" dirty="0">
                <a:latin typeface="Arial" panose="020B0604020202020204" pitchFamily="34" charset="0"/>
              </a:rPr>
              <a:t>     Market value of Non - Operating Assets (Sell – side) = 2,05 millions Euros</a:t>
            </a:r>
          </a:p>
          <a:p>
            <a:pPr>
              <a:spcBef>
                <a:spcPts val="600"/>
              </a:spcBef>
              <a:spcAft>
                <a:spcPts val="600"/>
              </a:spcAft>
            </a:pPr>
            <a:r>
              <a:rPr lang="en-US" altLang="ro-RO" dirty="0">
                <a:latin typeface="Arial" panose="020B0604020202020204" pitchFamily="34" charset="0"/>
              </a:rPr>
              <a:t>     Market value of Non - Operating Assets (Buy – side) = 2,12 millions Euros</a:t>
            </a:r>
            <a:endParaRPr lang="en-US" dirty="0">
              <a:latin typeface="Arial" panose="020B0604020202020204" pitchFamily="34" charset="0"/>
            </a:endParaRPr>
          </a:p>
          <a:p>
            <a:pPr>
              <a:spcBef>
                <a:spcPts val="600"/>
              </a:spcBef>
            </a:pPr>
            <a:endParaRPr lang="en-US" sz="2200" i="1" dirty="0">
              <a:latin typeface="Arial" panose="020B0604020202020204" pitchFamily="34" charset="0"/>
            </a:endParaRPr>
          </a:p>
          <a:p>
            <a:pPr>
              <a:spcBef>
                <a:spcPts val="600"/>
              </a:spcBef>
            </a:pPr>
            <a:endParaRPr kumimoji="0" lang="en-US" altLang="ro-RO" sz="2400" b="0" i="0" u="none" strike="noStrike" cap="none" normalizeH="0" baseline="0" dirty="0">
              <a:ln>
                <a:noFill/>
              </a:ln>
              <a:effectLst/>
            </a:endParaRPr>
          </a:p>
        </p:txBody>
      </p:sp>
    </p:spTree>
    <p:extLst>
      <p:ext uri="{BB962C8B-B14F-4D97-AF65-F5344CB8AC3E}">
        <p14:creationId xmlns:p14="http://schemas.microsoft.com/office/powerpoint/2010/main" val="16551777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897" y="-164247"/>
            <a:ext cx="5690618" cy="1293028"/>
          </a:xfrm>
        </p:spPr>
        <p:txBody>
          <a:bodyPr>
            <a:normAutofit/>
          </a:bodyPr>
          <a:lstStyle/>
          <a:p>
            <a:pPr algn="l"/>
            <a:r>
              <a:rPr lang="en-US" sz="3600" cap="none" noProof="0" dirty="0">
                <a:latin typeface="Arial" panose="020B0604020202020204" pitchFamily="34" charset="0"/>
                <a:cs typeface="Arial" panose="020B0604020202020204" pitchFamily="34" charset="0"/>
              </a:rPr>
              <a:t>Intelligence Pyramid</a:t>
            </a:r>
          </a:p>
        </p:txBody>
      </p:sp>
      <p:grpSp>
        <p:nvGrpSpPr>
          <p:cNvPr id="12" name="Group 11"/>
          <p:cNvGrpSpPr/>
          <p:nvPr/>
        </p:nvGrpSpPr>
        <p:grpSpPr>
          <a:xfrm>
            <a:off x="4184647" y="2000683"/>
            <a:ext cx="2032000" cy="1354666"/>
            <a:chOff x="2660647" y="2000682"/>
            <a:chExt cx="2032000" cy="1354666"/>
          </a:xfrm>
        </p:grpSpPr>
        <p:sp>
          <p:nvSpPr>
            <p:cNvPr id="21" name="Freeform 20"/>
            <p:cNvSpPr/>
            <p:nvPr/>
          </p:nvSpPr>
          <p:spPr>
            <a:xfrm>
              <a:off x="2660647" y="2000682"/>
              <a:ext cx="2032000" cy="1354666"/>
            </a:xfrm>
            <a:custGeom>
              <a:avLst/>
              <a:gdLst>
                <a:gd name="connsiteX0" fmla="*/ 0 w 2032000"/>
                <a:gd name="connsiteY0" fmla="*/ 1354666 h 1354666"/>
                <a:gd name="connsiteX1" fmla="*/ 1016000 w 2032000"/>
                <a:gd name="connsiteY1" fmla="*/ 0 h 1354666"/>
                <a:gd name="connsiteX2" fmla="*/ 1016001 w 2032000"/>
                <a:gd name="connsiteY2" fmla="*/ 0 h 1354666"/>
                <a:gd name="connsiteX3" fmla="*/ 2032000 w 2032000"/>
                <a:gd name="connsiteY3" fmla="*/ 1354666 h 1354666"/>
                <a:gd name="connsiteX4" fmla="*/ 0 w 2032000"/>
                <a:gd name="connsiteY4" fmla="*/ 1354666 h 1354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2000" h="1354666">
                  <a:moveTo>
                    <a:pt x="0" y="1354666"/>
                  </a:moveTo>
                  <a:lnTo>
                    <a:pt x="1016000" y="0"/>
                  </a:lnTo>
                  <a:lnTo>
                    <a:pt x="1016001" y="0"/>
                  </a:lnTo>
                  <a:lnTo>
                    <a:pt x="2032000" y="1354666"/>
                  </a:lnTo>
                  <a:lnTo>
                    <a:pt x="0" y="1354666"/>
                  </a:lnTo>
                  <a:close/>
                </a:path>
              </a:pathLst>
            </a:custGeom>
            <a:ln/>
          </p:spPr>
          <p:style>
            <a:lnRef idx="1">
              <a:schemeClr val="accent2"/>
            </a:lnRef>
            <a:fillRef idx="3">
              <a:schemeClr val="accent2"/>
            </a:fillRef>
            <a:effectRef idx="2">
              <a:schemeClr val="accent2"/>
            </a:effectRef>
            <a:fontRef idx="minor">
              <a:schemeClr val="lt1"/>
            </a:fontRef>
          </p:style>
          <p:txBody>
            <a:bodyPr spcFirstLastPara="0" vert="horz" wrap="square" lIns="81280" tIns="81280" rIns="81280" bIns="81280" numCol="1" spcCol="1270" anchor="ctr" anchorCtr="0">
              <a:noAutofit/>
            </a:bodyPr>
            <a:lstStyle/>
            <a:p>
              <a:pPr algn="ctr" defTabSz="2844800">
                <a:lnSpc>
                  <a:spcPct val="90000"/>
                </a:lnSpc>
                <a:spcBef>
                  <a:spcPct val="0"/>
                </a:spcBef>
                <a:spcAft>
                  <a:spcPct val="35000"/>
                </a:spcAft>
              </a:pPr>
              <a:endParaRPr lang="en-US" sz="6400"/>
            </a:p>
          </p:txBody>
        </p:sp>
        <p:sp>
          <p:nvSpPr>
            <p:cNvPr id="23" name="TextBox 22"/>
            <p:cNvSpPr txBox="1"/>
            <p:nvPr/>
          </p:nvSpPr>
          <p:spPr>
            <a:xfrm>
              <a:off x="2919400" y="2893546"/>
              <a:ext cx="1538095" cy="369332"/>
            </a:xfrm>
            <a:prstGeom prst="rect">
              <a:avLst/>
            </a:prstGeom>
            <a:noFill/>
          </p:spPr>
          <p:txBody>
            <a:bodyPr wrap="square" rtlCol="0">
              <a:spAutoFit/>
            </a:bodyPr>
            <a:lstStyle/>
            <a:p>
              <a:pPr algn="ctr"/>
              <a:r>
                <a:rPr lang="ro-RO" b="1" dirty="0">
                  <a:solidFill>
                    <a:schemeClr val="bg1"/>
                  </a:solidFill>
                </a:rPr>
                <a:t>Intelligence</a:t>
              </a:r>
              <a:endParaRPr lang="en-US" b="1" dirty="0">
                <a:solidFill>
                  <a:schemeClr val="bg1"/>
                </a:solidFill>
              </a:endParaRPr>
            </a:p>
          </p:txBody>
        </p:sp>
      </p:grpSp>
      <p:grpSp>
        <p:nvGrpSpPr>
          <p:cNvPr id="11" name="Group 10"/>
          <p:cNvGrpSpPr/>
          <p:nvPr/>
        </p:nvGrpSpPr>
        <p:grpSpPr>
          <a:xfrm>
            <a:off x="3168647" y="3355348"/>
            <a:ext cx="2032000" cy="1354666"/>
            <a:chOff x="1644647" y="3355348"/>
            <a:chExt cx="2032000" cy="1354666"/>
          </a:xfrm>
        </p:grpSpPr>
        <p:sp>
          <p:nvSpPr>
            <p:cNvPr id="19" name="Freeform 18"/>
            <p:cNvSpPr/>
            <p:nvPr/>
          </p:nvSpPr>
          <p:spPr>
            <a:xfrm>
              <a:off x="1644647" y="3355348"/>
              <a:ext cx="2032000" cy="1354666"/>
            </a:xfrm>
            <a:custGeom>
              <a:avLst/>
              <a:gdLst>
                <a:gd name="connsiteX0" fmla="*/ 1016000 w 2032000"/>
                <a:gd name="connsiteY0" fmla="*/ 0 h 1354666"/>
                <a:gd name="connsiteX1" fmla="*/ 2032000 w 2032000"/>
                <a:gd name="connsiteY1" fmla="*/ 0 h 1354666"/>
                <a:gd name="connsiteX2" fmla="*/ 2032000 w 2032000"/>
                <a:gd name="connsiteY2" fmla="*/ 1354666 h 1354666"/>
                <a:gd name="connsiteX3" fmla="*/ 0 w 2032000"/>
                <a:gd name="connsiteY3" fmla="*/ 1354666 h 1354666"/>
                <a:gd name="connsiteX4" fmla="*/ 1016000 w 2032000"/>
                <a:gd name="connsiteY4" fmla="*/ 0 h 1354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2000" h="1354666">
                  <a:moveTo>
                    <a:pt x="1016000" y="0"/>
                  </a:moveTo>
                  <a:lnTo>
                    <a:pt x="2032000" y="0"/>
                  </a:lnTo>
                  <a:lnTo>
                    <a:pt x="2032000" y="1354666"/>
                  </a:lnTo>
                  <a:lnTo>
                    <a:pt x="0" y="1354666"/>
                  </a:lnTo>
                  <a:lnTo>
                    <a:pt x="1016000" y="0"/>
                  </a:lnTo>
                  <a:close/>
                </a:path>
              </a:pathLst>
            </a:custGeom>
            <a:ln/>
          </p:spPr>
          <p:style>
            <a:lnRef idx="1">
              <a:schemeClr val="accent4"/>
            </a:lnRef>
            <a:fillRef idx="3">
              <a:schemeClr val="accent4"/>
            </a:fillRef>
            <a:effectRef idx="2">
              <a:schemeClr val="accent4"/>
            </a:effectRef>
            <a:fontRef idx="minor">
              <a:schemeClr val="lt1"/>
            </a:fontRef>
          </p:style>
          <p:txBody>
            <a:bodyPr spcFirstLastPara="0" vert="horz" wrap="square" lIns="793750" tIns="82550" rIns="793750" bIns="82550" numCol="1" spcCol="1270" anchor="ctr" anchorCtr="0">
              <a:noAutofit/>
            </a:bodyPr>
            <a:lstStyle/>
            <a:p>
              <a:pPr algn="ctr" defTabSz="2889250">
                <a:lnSpc>
                  <a:spcPct val="90000"/>
                </a:lnSpc>
                <a:spcBef>
                  <a:spcPct val="0"/>
                </a:spcBef>
                <a:spcAft>
                  <a:spcPct val="35000"/>
                </a:spcAft>
              </a:pPr>
              <a:endParaRPr lang="en-US" sz="6500"/>
            </a:p>
          </p:txBody>
        </p:sp>
        <p:sp>
          <p:nvSpPr>
            <p:cNvPr id="24" name="TextBox 23"/>
            <p:cNvSpPr txBox="1"/>
            <p:nvPr/>
          </p:nvSpPr>
          <p:spPr>
            <a:xfrm>
              <a:off x="2280386" y="3726973"/>
              <a:ext cx="1365189" cy="830997"/>
            </a:xfrm>
            <a:prstGeom prst="rect">
              <a:avLst/>
            </a:prstGeom>
            <a:noFill/>
          </p:spPr>
          <p:txBody>
            <a:bodyPr wrap="square" rtlCol="0">
              <a:spAutoFit/>
            </a:bodyPr>
            <a:lstStyle/>
            <a:p>
              <a:r>
                <a:rPr lang="en-US" sz="1600" b="1" noProof="0" dirty="0">
                  <a:solidFill>
                    <a:schemeClr val="bg1"/>
                  </a:solidFill>
                </a:rPr>
                <a:t>Information</a:t>
              </a:r>
              <a:r>
                <a:rPr lang="ro-RO" sz="1600" b="1" dirty="0">
                  <a:solidFill>
                    <a:schemeClr val="bg1"/>
                  </a:solidFill>
                </a:rPr>
                <a:t> (</a:t>
              </a:r>
              <a:r>
                <a:rPr lang="en-US" sz="1600" b="1" dirty="0">
                  <a:solidFill>
                    <a:schemeClr val="bg1"/>
                  </a:solidFill>
                </a:rPr>
                <a:t>processed </a:t>
              </a:r>
              <a:r>
                <a:rPr lang="ro-RO" sz="1600" b="1" dirty="0">
                  <a:solidFill>
                    <a:schemeClr val="bg1"/>
                  </a:solidFill>
                </a:rPr>
                <a:t>dat</a:t>
              </a:r>
              <a:r>
                <a:rPr lang="en-US" sz="1600" b="1" dirty="0">
                  <a:solidFill>
                    <a:schemeClr val="bg1"/>
                  </a:solidFill>
                </a:rPr>
                <a:t>a</a:t>
              </a:r>
              <a:r>
                <a:rPr lang="ro-RO" sz="1600" b="1" dirty="0">
                  <a:solidFill>
                    <a:schemeClr val="bg1"/>
                  </a:solidFill>
                </a:rPr>
                <a:t>)</a:t>
              </a:r>
              <a:endParaRPr lang="en-US" sz="1600" b="1" dirty="0">
                <a:solidFill>
                  <a:schemeClr val="bg1"/>
                </a:solidFill>
              </a:endParaRPr>
            </a:p>
          </p:txBody>
        </p:sp>
      </p:grpSp>
      <p:grpSp>
        <p:nvGrpSpPr>
          <p:cNvPr id="10" name="Group 9"/>
          <p:cNvGrpSpPr/>
          <p:nvPr/>
        </p:nvGrpSpPr>
        <p:grpSpPr>
          <a:xfrm>
            <a:off x="5163490" y="3355348"/>
            <a:ext cx="2106965" cy="1354666"/>
            <a:chOff x="3639490" y="3355348"/>
            <a:chExt cx="2106965" cy="1354666"/>
          </a:xfrm>
        </p:grpSpPr>
        <p:sp>
          <p:nvSpPr>
            <p:cNvPr id="20" name="Freeform 19"/>
            <p:cNvSpPr/>
            <p:nvPr/>
          </p:nvSpPr>
          <p:spPr>
            <a:xfrm>
              <a:off x="3676647" y="3355348"/>
              <a:ext cx="2032000" cy="1354666"/>
            </a:xfrm>
            <a:custGeom>
              <a:avLst/>
              <a:gdLst>
                <a:gd name="connsiteX0" fmla="*/ 0 w 2032000"/>
                <a:gd name="connsiteY0" fmla="*/ 0 h 1354666"/>
                <a:gd name="connsiteX1" fmla="*/ 1016001 w 2032000"/>
                <a:gd name="connsiteY1" fmla="*/ 0 h 1354666"/>
                <a:gd name="connsiteX2" fmla="*/ 2032000 w 2032000"/>
                <a:gd name="connsiteY2" fmla="*/ 1354666 h 1354666"/>
                <a:gd name="connsiteX3" fmla="*/ 0 w 2032000"/>
                <a:gd name="connsiteY3" fmla="*/ 1354666 h 1354666"/>
                <a:gd name="connsiteX4" fmla="*/ 0 w 2032000"/>
                <a:gd name="connsiteY4" fmla="*/ 0 h 1354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2000" h="1354666">
                  <a:moveTo>
                    <a:pt x="0" y="0"/>
                  </a:moveTo>
                  <a:lnTo>
                    <a:pt x="1016001" y="0"/>
                  </a:lnTo>
                  <a:lnTo>
                    <a:pt x="2032000" y="1354666"/>
                  </a:lnTo>
                  <a:lnTo>
                    <a:pt x="0" y="1354666"/>
                  </a:lnTo>
                  <a:lnTo>
                    <a:pt x="0" y="0"/>
                  </a:lnTo>
                  <a:close/>
                </a:path>
              </a:pathLst>
            </a:custGeom>
            <a:ln/>
          </p:spPr>
          <p:style>
            <a:lnRef idx="1">
              <a:schemeClr val="accent5"/>
            </a:lnRef>
            <a:fillRef idx="3">
              <a:schemeClr val="accent5"/>
            </a:fillRef>
            <a:effectRef idx="2">
              <a:schemeClr val="accent5"/>
            </a:effectRef>
            <a:fontRef idx="minor">
              <a:schemeClr val="lt1"/>
            </a:fontRef>
          </p:style>
          <p:txBody>
            <a:bodyPr spcFirstLastPara="0" vert="horz" wrap="square" lIns="793750" tIns="82550" rIns="793750" bIns="82550" numCol="1" spcCol="1270" anchor="ctr" anchorCtr="0">
              <a:noAutofit/>
            </a:bodyPr>
            <a:lstStyle/>
            <a:p>
              <a:pPr algn="ctr" defTabSz="2889250">
                <a:lnSpc>
                  <a:spcPct val="90000"/>
                </a:lnSpc>
                <a:spcBef>
                  <a:spcPct val="0"/>
                </a:spcBef>
                <a:spcAft>
                  <a:spcPct val="35000"/>
                </a:spcAft>
              </a:pPr>
              <a:endParaRPr lang="en-US" sz="6500"/>
            </a:p>
          </p:txBody>
        </p:sp>
        <p:sp>
          <p:nvSpPr>
            <p:cNvPr id="25" name="TextBox 24"/>
            <p:cNvSpPr txBox="1"/>
            <p:nvPr/>
          </p:nvSpPr>
          <p:spPr>
            <a:xfrm>
              <a:off x="3639490" y="3471871"/>
              <a:ext cx="2106965" cy="1169551"/>
            </a:xfrm>
            <a:prstGeom prst="rect">
              <a:avLst/>
            </a:prstGeom>
            <a:noFill/>
          </p:spPr>
          <p:txBody>
            <a:bodyPr wrap="square" rtlCol="0">
              <a:spAutoFit/>
            </a:bodyPr>
            <a:lstStyle/>
            <a:p>
              <a:r>
                <a:rPr lang="en-US" sz="1400" b="1" noProof="0" dirty="0">
                  <a:solidFill>
                    <a:schemeClr val="bg1"/>
                  </a:solidFill>
                </a:rPr>
                <a:t>Filtering data </a:t>
              </a:r>
            </a:p>
            <a:p>
              <a:r>
                <a:rPr lang="en-US" sz="1400" b="1" dirty="0">
                  <a:solidFill>
                    <a:schemeClr val="bg1"/>
                  </a:solidFill>
                </a:rPr>
                <a:t>adequate </a:t>
              </a:r>
            </a:p>
            <a:p>
              <a:r>
                <a:rPr lang="en-US" sz="1400" b="1" dirty="0">
                  <a:solidFill>
                    <a:schemeClr val="bg1"/>
                  </a:solidFill>
                </a:rPr>
                <a:t>to the subject </a:t>
              </a:r>
            </a:p>
            <a:p>
              <a:r>
                <a:rPr lang="en-US" sz="1400" b="1" dirty="0">
                  <a:solidFill>
                    <a:schemeClr val="bg1"/>
                  </a:solidFill>
                </a:rPr>
                <a:t>and the valuation approach &amp; method</a:t>
              </a:r>
              <a:endParaRPr lang="en-US" sz="1200" b="1" dirty="0">
                <a:solidFill>
                  <a:schemeClr val="bg1"/>
                </a:solidFill>
              </a:endParaRPr>
            </a:p>
          </p:txBody>
        </p:sp>
      </p:grpSp>
      <p:grpSp>
        <p:nvGrpSpPr>
          <p:cNvPr id="7" name="Group 6"/>
          <p:cNvGrpSpPr/>
          <p:nvPr/>
        </p:nvGrpSpPr>
        <p:grpSpPr>
          <a:xfrm>
            <a:off x="2152651" y="4710014"/>
            <a:ext cx="2031999" cy="1354666"/>
            <a:chOff x="628650" y="4710014"/>
            <a:chExt cx="2031999" cy="1354666"/>
          </a:xfrm>
        </p:grpSpPr>
        <p:sp>
          <p:nvSpPr>
            <p:cNvPr id="18" name="Freeform 17"/>
            <p:cNvSpPr/>
            <p:nvPr/>
          </p:nvSpPr>
          <p:spPr>
            <a:xfrm>
              <a:off x="628650" y="4710014"/>
              <a:ext cx="2031999" cy="1354666"/>
            </a:xfrm>
            <a:custGeom>
              <a:avLst/>
              <a:gdLst>
                <a:gd name="connsiteX0" fmla="*/ 1016000 w 2031999"/>
                <a:gd name="connsiteY0" fmla="*/ 0 h 1354666"/>
                <a:gd name="connsiteX1" fmla="*/ 2031999 w 2031999"/>
                <a:gd name="connsiteY1" fmla="*/ 0 h 1354666"/>
                <a:gd name="connsiteX2" fmla="*/ 2031999 w 2031999"/>
                <a:gd name="connsiteY2" fmla="*/ 1354666 h 1354666"/>
                <a:gd name="connsiteX3" fmla="*/ 0 w 2031999"/>
                <a:gd name="connsiteY3" fmla="*/ 1354666 h 1354666"/>
                <a:gd name="connsiteX4" fmla="*/ 1016000 w 2031999"/>
                <a:gd name="connsiteY4" fmla="*/ 0 h 1354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1999" h="1354666">
                  <a:moveTo>
                    <a:pt x="1016000" y="0"/>
                  </a:moveTo>
                  <a:lnTo>
                    <a:pt x="2031999" y="0"/>
                  </a:lnTo>
                  <a:lnTo>
                    <a:pt x="2031999" y="1354666"/>
                  </a:lnTo>
                  <a:lnTo>
                    <a:pt x="0" y="1354666"/>
                  </a:lnTo>
                  <a:lnTo>
                    <a:pt x="1016000" y="0"/>
                  </a:lnTo>
                  <a:close/>
                </a:path>
              </a:pathLst>
            </a:custGeom>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a:p>
          </p:txBody>
        </p:sp>
        <p:sp>
          <p:nvSpPr>
            <p:cNvPr id="26" name="TextBox 25"/>
            <p:cNvSpPr txBox="1"/>
            <p:nvPr/>
          </p:nvSpPr>
          <p:spPr>
            <a:xfrm>
              <a:off x="1348721" y="5063957"/>
              <a:ext cx="1207365" cy="707886"/>
            </a:xfrm>
            <a:prstGeom prst="rect">
              <a:avLst/>
            </a:prstGeom>
            <a:noFill/>
          </p:spPr>
          <p:txBody>
            <a:bodyPr wrap="square" rtlCol="0">
              <a:spAutoFit/>
            </a:bodyPr>
            <a:lstStyle/>
            <a:p>
              <a:r>
                <a:rPr lang="en-US" sz="2000" b="1" dirty="0">
                  <a:solidFill>
                    <a:schemeClr val="bg1"/>
                  </a:solidFill>
                </a:rPr>
                <a:t>Raw d</a:t>
              </a:r>
              <a:r>
                <a:rPr lang="ro-RO" sz="2000" b="1" dirty="0">
                  <a:solidFill>
                    <a:schemeClr val="bg1"/>
                  </a:solidFill>
                </a:rPr>
                <a:t>at</a:t>
              </a:r>
              <a:r>
                <a:rPr lang="en-US" sz="2000" b="1" dirty="0">
                  <a:solidFill>
                    <a:schemeClr val="bg1"/>
                  </a:solidFill>
                </a:rPr>
                <a:t>a</a:t>
              </a:r>
            </a:p>
          </p:txBody>
        </p:sp>
      </p:grpSp>
      <p:grpSp>
        <p:nvGrpSpPr>
          <p:cNvPr id="8" name="Group 7"/>
          <p:cNvGrpSpPr/>
          <p:nvPr/>
        </p:nvGrpSpPr>
        <p:grpSpPr>
          <a:xfrm>
            <a:off x="4184651" y="4710014"/>
            <a:ext cx="2184466" cy="1354666"/>
            <a:chOff x="2660650" y="4710014"/>
            <a:chExt cx="2184466" cy="1354666"/>
          </a:xfrm>
        </p:grpSpPr>
        <p:sp>
          <p:nvSpPr>
            <p:cNvPr id="17" name="Freeform 16"/>
            <p:cNvSpPr/>
            <p:nvPr/>
          </p:nvSpPr>
          <p:spPr>
            <a:xfrm>
              <a:off x="2660650" y="4710014"/>
              <a:ext cx="2031999" cy="1354666"/>
            </a:xfrm>
            <a:custGeom>
              <a:avLst/>
              <a:gdLst>
                <a:gd name="connsiteX0" fmla="*/ 0 w 2031999"/>
                <a:gd name="connsiteY0" fmla="*/ 0 h 1354666"/>
                <a:gd name="connsiteX1" fmla="*/ 2031999 w 2031999"/>
                <a:gd name="connsiteY1" fmla="*/ 0 h 1354666"/>
                <a:gd name="connsiteX2" fmla="*/ 2031999 w 2031999"/>
                <a:gd name="connsiteY2" fmla="*/ 1354666 h 1354666"/>
                <a:gd name="connsiteX3" fmla="*/ 0 w 2031999"/>
                <a:gd name="connsiteY3" fmla="*/ 1354666 h 1354666"/>
                <a:gd name="connsiteX4" fmla="*/ 0 w 2031999"/>
                <a:gd name="connsiteY4" fmla="*/ 0 h 1354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1999" h="1354666">
                  <a:moveTo>
                    <a:pt x="0" y="0"/>
                  </a:moveTo>
                  <a:lnTo>
                    <a:pt x="2031999" y="0"/>
                  </a:lnTo>
                  <a:lnTo>
                    <a:pt x="2031999" y="1354666"/>
                  </a:lnTo>
                  <a:lnTo>
                    <a:pt x="0" y="1354666"/>
                  </a:lnTo>
                  <a:lnTo>
                    <a:pt x="0" y="0"/>
                  </a:lnTo>
                  <a:close/>
                </a:path>
              </a:pathLst>
            </a:custGeom>
            <a:ln/>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sp>
          <p:nvSpPr>
            <p:cNvPr id="27" name="TextBox 26"/>
            <p:cNvSpPr txBox="1"/>
            <p:nvPr/>
          </p:nvSpPr>
          <p:spPr>
            <a:xfrm>
              <a:off x="2667450" y="4946987"/>
              <a:ext cx="2177666" cy="830997"/>
            </a:xfrm>
            <a:prstGeom prst="rect">
              <a:avLst/>
            </a:prstGeom>
            <a:noFill/>
          </p:spPr>
          <p:txBody>
            <a:bodyPr wrap="square" rtlCol="0">
              <a:spAutoFit/>
            </a:bodyPr>
            <a:lstStyle/>
            <a:p>
              <a:r>
                <a:rPr lang="en-US" sz="1600" b="1" dirty="0">
                  <a:solidFill>
                    <a:schemeClr val="bg1"/>
                  </a:solidFill>
                </a:rPr>
                <a:t>Macro data </a:t>
              </a:r>
            </a:p>
            <a:p>
              <a:r>
                <a:rPr lang="en-US" sz="1600" b="1" dirty="0">
                  <a:solidFill>
                    <a:schemeClr val="bg1"/>
                  </a:solidFill>
                </a:rPr>
                <a:t>Industry data</a:t>
              </a:r>
            </a:p>
            <a:p>
              <a:r>
                <a:rPr lang="en-US" sz="1600" b="1" dirty="0">
                  <a:solidFill>
                    <a:schemeClr val="bg1"/>
                  </a:solidFill>
                </a:rPr>
                <a:t>Main peers data</a:t>
              </a:r>
            </a:p>
          </p:txBody>
        </p:sp>
      </p:grpSp>
      <p:grpSp>
        <p:nvGrpSpPr>
          <p:cNvPr id="9" name="Group 8"/>
          <p:cNvGrpSpPr/>
          <p:nvPr/>
        </p:nvGrpSpPr>
        <p:grpSpPr>
          <a:xfrm>
            <a:off x="6193855" y="4641422"/>
            <a:ext cx="2054795" cy="1423258"/>
            <a:chOff x="4669854" y="4641422"/>
            <a:chExt cx="2054795" cy="1423258"/>
          </a:xfrm>
        </p:grpSpPr>
        <p:sp>
          <p:nvSpPr>
            <p:cNvPr id="14" name="Freeform 13"/>
            <p:cNvSpPr/>
            <p:nvPr/>
          </p:nvSpPr>
          <p:spPr>
            <a:xfrm>
              <a:off x="4692648" y="4710014"/>
              <a:ext cx="2032001" cy="1354666"/>
            </a:xfrm>
            <a:custGeom>
              <a:avLst/>
              <a:gdLst>
                <a:gd name="connsiteX0" fmla="*/ 0 w 2032001"/>
                <a:gd name="connsiteY0" fmla="*/ 0 h 1354666"/>
                <a:gd name="connsiteX1" fmla="*/ 1016002 w 2032001"/>
                <a:gd name="connsiteY1" fmla="*/ 0 h 1354666"/>
                <a:gd name="connsiteX2" fmla="*/ 2032001 w 2032001"/>
                <a:gd name="connsiteY2" fmla="*/ 1354666 h 1354666"/>
                <a:gd name="connsiteX3" fmla="*/ 0 w 2032001"/>
                <a:gd name="connsiteY3" fmla="*/ 1354666 h 1354666"/>
                <a:gd name="connsiteX4" fmla="*/ 0 w 2032001"/>
                <a:gd name="connsiteY4" fmla="*/ 0 h 1354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2001" h="1354666">
                  <a:moveTo>
                    <a:pt x="0" y="0"/>
                  </a:moveTo>
                  <a:lnTo>
                    <a:pt x="1016002" y="0"/>
                  </a:lnTo>
                  <a:lnTo>
                    <a:pt x="2032001" y="1354666"/>
                  </a:lnTo>
                  <a:lnTo>
                    <a:pt x="0" y="1354666"/>
                  </a:lnTo>
                  <a:lnTo>
                    <a:pt x="0" y="0"/>
                  </a:lnTo>
                  <a:close/>
                </a:path>
              </a:pathLst>
            </a:cu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TextBox 27"/>
            <p:cNvSpPr txBox="1"/>
            <p:nvPr/>
          </p:nvSpPr>
          <p:spPr>
            <a:xfrm>
              <a:off x="4669854" y="4641422"/>
              <a:ext cx="1862910" cy="1384995"/>
            </a:xfrm>
            <a:prstGeom prst="rect">
              <a:avLst/>
            </a:prstGeom>
            <a:noFill/>
          </p:spPr>
          <p:txBody>
            <a:bodyPr wrap="square" rtlCol="0">
              <a:spAutoFit/>
            </a:bodyPr>
            <a:lstStyle/>
            <a:p>
              <a:r>
                <a:rPr lang="en-US" sz="1400" b="1" dirty="0">
                  <a:solidFill>
                    <a:schemeClr val="bg1"/>
                  </a:solidFill>
                </a:rPr>
                <a:t>Financial statements</a:t>
              </a:r>
              <a:endParaRPr lang="ro-RO" sz="1400" b="1" dirty="0">
                <a:solidFill>
                  <a:schemeClr val="bg1"/>
                </a:solidFill>
              </a:endParaRPr>
            </a:p>
            <a:p>
              <a:r>
                <a:rPr lang="en-US" sz="1400" b="1" dirty="0">
                  <a:solidFill>
                    <a:schemeClr val="bg1"/>
                  </a:solidFill>
                </a:rPr>
                <a:t>Management interviews </a:t>
              </a:r>
            </a:p>
            <a:p>
              <a:r>
                <a:rPr lang="en-US" sz="1400" b="1" dirty="0">
                  <a:solidFill>
                    <a:schemeClr val="bg1"/>
                  </a:solidFill>
                </a:rPr>
                <a:t>Assets and Liabilities data, etc. </a:t>
              </a:r>
              <a:endParaRPr lang="ro-RO" sz="1400" b="1" dirty="0">
                <a:solidFill>
                  <a:schemeClr val="bg1"/>
                </a:solidFill>
              </a:endParaRPr>
            </a:p>
          </p:txBody>
        </p:sp>
      </p:grpSp>
      <p:grpSp>
        <p:nvGrpSpPr>
          <p:cNvPr id="5" name="Group 30"/>
          <p:cNvGrpSpPr/>
          <p:nvPr/>
        </p:nvGrpSpPr>
        <p:grpSpPr>
          <a:xfrm>
            <a:off x="5872298" y="264889"/>
            <a:ext cx="5690609" cy="6185527"/>
            <a:chOff x="5349883" y="3897297"/>
            <a:chExt cx="4624454" cy="3112748"/>
          </a:xfrm>
        </p:grpSpPr>
        <p:sp>
          <p:nvSpPr>
            <p:cNvPr id="32" name="TextBox 31"/>
            <p:cNvSpPr txBox="1"/>
            <p:nvPr/>
          </p:nvSpPr>
          <p:spPr>
            <a:xfrm>
              <a:off x="5575177" y="3897297"/>
              <a:ext cx="1720343" cy="400110"/>
            </a:xfrm>
            <a:prstGeom prst="rect">
              <a:avLst/>
            </a:prstGeom>
            <a:noFill/>
          </p:spPr>
          <p:txBody>
            <a:bodyPr wrap="none" rtlCol="0">
              <a:spAutoFit/>
            </a:bodyPr>
            <a:lstStyle/>
            <a:p>
              <a:r>
                <a:rPr lang="ro-RO" sz="2000" b="1" u="sng" dirty="0"/>
                <a:t>Intelligence</a:t>
              </a:r>
              <a:r>
                <a:rPr lang="en-US" sz="2000" b="1" u="sng" dirty="0"/>
                <a:t>:</a:t>
              </a:r>
            </a:p>
          </p:txBody>
        </p:sp>
        <p:sp>
          <p:nvSpPr>
            <p:cNvPr id="33" name="TextBox 32"/>
            <p:cNvSpPr txBox="1"/>
            <p:nvPr/>
          </p:nvSpPr>
          <p:spPr>
            <a:xfrm>
              <a:off x="5349883" y="4098251"/>
              <a:ext cx="4624454" cy="2911794"/>
            </a:xfrm>
            <a:prstGeom prst="rect">
              <a:avLst/>
            </a:prstGeom>
            <a:noFill/>
          </p:spPr>
          <p:txBody>
            <a:bodyPr wrap="square" rtlCol="0">
              <a:spAutoFit/>
            </a:bodyPr>
            <a:lstStyle/>
            <a:p>
              <a:r>
                <a:rPr lang="en-US" dirty="0"/>
                <a:t>What is effectively used in valuation</a:t>
              </a:r>
              <a:r>
                <a:rPr lang="ro-RO" dirty="0"/>
                <a:t> (ex.):  </a:t>
              </a:r>
            </a:p>
            <a:p>
              <a:pPr algn="r"/>
              <a:r>
                <a:rPr lang="en-US" sz="1600" b="1" dirty="0"/>
                <a:t>Income approach</a:t>
              </a:r>
            </a:p>
            <a:p>
              <a:pPr marL="285750" indent="-285750" algn="r">
                <a:buFont typeface="Wingdings" panose="05000000000000000000" pitchFamily="2" charset="2"/>
                <a:buChar char="ü"/>
              </a:pPr>
              <a:r>
                <a:rPr lang="en-US" sz="1600" dirty="0"/>
                <a:t>WACC &amp; Perpetuity growth rate ‘</a:t>
              </a:r>
              <a:r>
                <a:rPr lang="en-US" sz="1600" i="1" dirty="0"/>
                <a:t>g</a:t>
              </a:r>
              <a:r>
                <a:rPr lang="en-US" sz="1600" dirty="0"/>
                <a:t>’ </a:t>
              </a:r>
            </a:p>
            <a:p>
              <a:pPr marL="285750" indent="-285750" algn="r">
                <a:buFont typeface="Wingdings" panose="05000000000000000000" pitchFamily="2" charset="2"/>
                <a:buChar char="ü"/>
              </a:pPr>
              <a:r>
                <a:rPr lang="en-US" sz="1600" dirty="0"/>
                <a:t>Forecast of the relevant cash flow stream</a:t>
              </a:r>
            </a:p>
            <a:p>
              <a:pPr marL="285750" indent="-285750" algn="r">
                <a:buFont typeface="Wingdings" panose="05000000000000000000" pitchFamily="2" charset="2"/>
                <a:buChar char="q"/>
              </a:pPr>
              <a:r>
                <a:rPr lang="en-US" sz="1600" dirty="0"/>
                <a:t>Net profit, EBIT &amp; EBITDA margins</a:t>
              </a:r>
            </a:p>
            <a:p>
              <a:pPr marL="285750" indent="-285750" algn="r">
                <a:buFont typeface="Wingdings" panose="05000000000000000000" pitchFamily="2" charset="2"/>
                <a:buChar char="q"/>
              </a:pPr>
              <a:r>
                <a:rPr lang="en-US" sz="1600" dirty="0"/>
                <a:t>CAPEX &amp; Debt streams</a:t>
              </a:r>
            </a:p>
            <a:p>
              <a:pPr marL="285750" indent="-285750" algn="r">
                <a:buFont typeface="Wingdings" panose="05000000000000000000" pitchFamily="2" charset="2"/>
                <a:buChar char="q"/>
              </a:pPr>
              <a:r>
                <a:rPr lang="en-US" sz="1600" dirty="0"/>
                <a:t>Working capital stream</a:t>
              </a:r>
              <a:r>
                <a:rPr lang="ro-RO" sz="1600" dirty="0"/>
                <a:t> </a:t>
              </a:r>
            </a:p>
            <a:p>
              <a:pPr algn="r"/>
              <a:r>
                <a:rPr lang="en-US" sz="1600" b="1" dirty="0"/>
                <a:t>Market approach</a:t>
              </a:r>
            </a:p>
            <a:p>
              <a:pPr marL="285750" indent="-285750" algn="r">
                <a:buFont typeface="Wingdings" panose="05000000000000000000" pitchFamily="2" charset="2"/>
                <a:buChar char="ü"/>
              </a:pPr>
              <a:r>
                <a:rPr lang="en-US" sz="1600" dirty="0"/>
                <a:t>Similar &amp; Relevant listed Peers or M&amp;A transactions</a:t>
              </a:r>
              <a:endParaRPr lang="ro-RO" sz="1600" dirty="0"/>
            </a:p>
            <a:p>
              <a:pPr marL="285750" indent="-285750" algn="r">
                <a:buFont typeface="Wingdings" panose="05000000000000000000" pitchFamily="2" charset="2"/>
                <a:buChar char="ü"/>
              </a:pPr>
              <a:r>
                <a:rPr lang="en-US" sz="1600" dirty="0"/>
                <a:t>Selected relevant multiples</a:t>
              </a:r>
            </a:p>
            <a:p>
              <a:pPr marL="285750" indent="-285750" algn="r">
                <a:buFont typeface="Wingdings" panose="05000000000000000000" pitchFamily="2" charset="2"/>
                <a:buChar char="ü"/>
              </a:pPr>
              <a:r>
                <a:rPr lang="en-US" sz="1600" dirty="0"/>
                <a:t> Adjustments of Peers’ Multiples</a:t>
              </a:r>
            </a:p>
            <a:p>
              <a:pPr algn="r"/>
              <a:r>
                <a:rPr lang="en-US" sz="1600" dirty="0"/>
                <a:t>(computing/applying/arguing)</a:t>
              </a:r>
              <a:endParaRPr lang="ro-RO" sz="1600" dirty="0"/>
            </a:p>
            <a:p>
              <a:pPr algn="r"/>
              <a:r>
                <a:rPr lang="en-US" sz="1600" b="1" dirty="0"/>
                <a:t>Cost approach</a:t>
              </a:r>
              <a:endParaRPr lang="ro-RO" sz="1600" b="1" dirty="0"/>
            </a:p>
            <a:p>
              <a:pPr marL="285750" indent="-285750" algn="r">
                <a:buFont typeface="Wingdings" panose="05000000000000000000" pitchFamily="2" charset="2"/>
                <a:buChar char="ü"/>
              </a:pPr>
              <a:r>
                <a:rPr lang="en-US" sz="1600" dirty="0"/>
                <a:t>Replacement cost of the assets</a:t>
              </a:r>
            </a:p>
            <a:p>
              <a:pPr marL="285750" indent="-285750" algn="r">
                <a:buFont typeface="Wingdings" panose="05000000000000000000" pitchFamily="2" charset="2"/>
                <a:buChar char="ü"/>
              </a:pPr>
              <a:r>
                <a:rPr lang="en-US" sz="1600" dirty="0"/>
                <a:t>Total obsolescence of the assets</a:t>
              </a:r>
            </a:p>
            <a:p>
              <a:pPr marL="285750" indent="-285750" algn="r">
                <a:buFont typeface="Wingdings" panose="05000000000000000000" pitchFamily="2" charset="2"/>
                <a:buChar char="ü"/>
              </a:pPr>
              <a:r>
                <a:rPr lang="en-US" sz="1600" dirty="0"/>
                <a:t>Royalty rates used in Intangible valuation</a:t>
              </a:r>
            </a:p>
            <a:p>
              <a:pPr marL="285750" indent="-285750" algn="r">
                <a:buFont typeface="Wingdings" panose="05000000000000000000" pitchFamily="2" charset="2"/>
                <a:buChar char="ü"/>
              </a:pPr>
              <a:r>
                <a:rPr lang="en-US" sz="1600" dirty="0"/>
                <a:t>Market value of Debt</a:t>
              </a:r>
            </a:p>
            <a:p>
              <a:pPr algn="r"/>
              <a:r>
                <a:rPr lang="en-US" sz="1600" b="1" dirty="0"/>
                <a:t>Other</a:t>
              </a:r>
            </a:p>
            <a:p>
              <a:pPr marL="285750" indent="-285750" algn="r">
                <a:buFont typeface="Wingdings" panose="05000000000000000000" pitchFamily="2" charset="2"/>
                <a:buChar char="ü"/>
              </a:pPr>
              <a:r>
                <a:rPr lang="en-US" sz="1600" dirty="0"/>
                <a:t>Values for DLOM / DLOC, if needed</a:t>
              </a:r>
              <a:endParaRPr lang="ro-RO" sz="1600" dirty="0"/>
            </a:p>
            <a:p>
              <a:pPr marL="285750" indent="-285750" algn="r">
                <a:buFont typeface="Wingdings" panose="05000000000000000000" pitchFamily="2" charset="2"/>
                <a:buChar char="ü"/>
              </a:pPr>
              <a:r>
                <a:rPr lang="en-US" sz="1600" dirty="0"/>
                <a:t>Market value of </a:t>
              </a:r>
            </a:p>
            <a:p>
              <a:pPr algn="r"/>
              <a:r>
                <a:rPr lang="en-US" sz="1600" dirty="0"/>
                <a:t>Non-Operating assets</a:t>
              </a:r>
            </a:p>
            <a:p>
              <a:pPr marL="285750" indent="-285750" algn="r">
                <a:buFont typeface="Wingdings" panose="05000000000000000000" pitchFamily="2" charset="2"/>
                <a:buChar char="ü"/>
              </a:pPr>
              <a:r>
                <a:rPr lang="en-US" sz="1600" dirty="0"/>
                <a:t>Etc. </a:t>
              </a:r>
              <a:endParaRPr lang="ro-RO" sz="1600" dirty="0"/>
            </a:p>
            <a:p>
              <a:pPr marL="285750" indent="-285750" algn="r">
                <a:buFont typeface="Wingdings" panose="05000000000000000000" pitchFamily="2" charset="2"/>
                <a:buChar char="ü"/>
              </a:pPr>
              <a:endParaRPr lang="en-US" sz="1600" dirty="0"/>
            </a:p>
          </p:txBody>
        </p:sp>
        <p:grpSp>
          <p:nvGrpSpPr>
            <p:cNvPr id="6" name="Group 33"/>
            <p:cNvGrpSpPr/>
            <p:nvPr/>
          </p:nvGrpSpPr>
          <p:grpSpPr>
            <a:xfrm>
              <a:off x="5513033" y="3897297"/>
              <a:ext cx="2512381" cy="1453088"/>
              <a:chOff x="5513033" y="3897297"/>
              <a:chExt cx="2512381" cy="1453088"/>
            </a:xfrm>
          </p:grpSpPr>
          <p:cxnSp>
            <p:nvCxnSpPr>
              <p:cNvPr id="35" name="Straight Connector 34"/>
              <p:cNvCxnSpPr/>
              <p:nvPr/>
            </p:nvCxnSpPr>
            <p:spPr>
              <a:xfrm>
                <a:off x="5513033" y="3897297"/>
                <a:ext cx="0" cy="1453088"/>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513033" y="3897297"/>
                <a:ext cx="2512381"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grpSp>
        <p:nvGrpSpPr>
          <p:cNvPr id="31" name="Group 30">
            <a:extLst>
              <a:ext uri="{FF2B5EF4-FFF2-40B4-BE49-F238E27FC236}">
                <a16:creationId xmlns:a16="http://schemas.microsoft.com/office/drawing/2014/main" id="{E30FD656-41B9-4F22-AA18-45054CD0CADE}"/>
              </a:ext>
            </a:extLst>
          </p:cNvPr>
          <p:cNvGrpSpPr/>
          <p:nvPr/>
        </p:nvGrpSpPr>
        <p:grpSpPr>
          <a:xfrm flipH="1">
            <a:off x="142709" y="809339"/>
            <a:ext cx="4300689" cy="6133521"/>
            <a:chOff x="5513033" y="3558429"/>
            <a:chExt cx="3661453" cy="3086577"/>
          </a:xfrm>
        </p:grpSpPr>
        <p:sp>
          <p:nvSpPr>
            <p:cNvPr id="34" name="TextBox 31">
              <a:extLst>
                <a:ext uri="{FF2B5EF4-FFF2-40B4-BE49-F238E27FC236}">
                  <a16:creationId xmlns:a16="http://schemas.microsoft.com/office/drawing/2014/main" id="{818A2A68-9C31-41DE-B73C-72B99AA0523F}"/>
                </a:ext>
              </a:extLst>
            </p:cNvPr>
            <p:cNvSpPr txBox="1"/>
            <p:nvPr/>
          </p:nvSpPr>
          <p:spPr>
            <a:xfrm>
              <a:off x="7533575" y="3558429"/>
              <a:ext cx="1536600" cy="201348"/>
            </a:xfrm>
            <a:prstGeom prst="rect">
              <a:avLst/>
            </a:prstGeom>
            <a:noFill/>
          </p:spPr>
          <p:txBody>
            <a:bodyPr wrap="none" rtlCol="0">
              <a:spAutoFit/>
            </a:bodyPr>
            <a:lstStyle/>
            <a:p>
              <a:r>
                <a:rPr lang="ro-RO" sz="2000" b="1" u="sng" dirty="0"/>
                <a:t>Informa</a:t>
              </a:r>
              <a:r>
                <a:rPr lang="en-US" sz="2000" b="1" u="sng" dirty="0" err="1"/>
                <a:t>tion</a:t>
              </a:r>
              <a:r>
                <a:rPr lang="en-US" sz="2000" b="1" u="sng" dirty="0"/>
                <a:t>:</a:t>
              </a:r>
            </a:p>
          </p:txBody>
        </p:sp>
        <p:sp>
          <p:nvSpPr>
            <p:cNvPr id="37" name="TextBox 32">
              <a:extLst>
                <a:ext uri="{FF2B5EF4-FFF2-40B4-BE49-F238E27FC236}">
                  <a16:creationId xmlns:a16="http://schemas.microsoft.com/office/drawing/2014/main" id="{399C2E4F-8760-43D8-A0D9-E0A02B89D971}"/>
                </a:ext>
              </a:extLst>
            </p:cNvPr>
            <p:cNvSpPr txBox="1"/>
            <p:nvPr/>
          </p:nvSpPr>
          <p:spPr>
            <a:xfrm>
              <a:off x="5617781" y="3733212"/>
              <a:ext cx="3556705" cy="2911794"/>
            </a:xfrm>
            <a:prstGeom prst="rect">
              <a:avLst/>
            </a:prstGeom>
            <a:noFill/>
          </p:spPr>
          <p:txBody>
            <a:bodyPr wrap="square" rtlCol="0">
              <a:spAutoFit/>
            </a:bodyPr>
            <a:lstStyle/>
            <a:p>
              <a:r>
                <a:rPr lang="en-US" dirty="0"/>
                <a:t>Filtering results</a:t>
              </a:r>
              <a:r>
                <a:rPr lang="ro-RO" dirty="0"/>
                <a:t>:  </a:t>
              </a:r>
            </a:p>
            <a:p>
              <a:pPr marL="285750" indent="-285750">
                <a:buFont typeface="Wingdings" panose="05000000000000000000" pitchFamily="2" charset="2"/>
                <a:buChar char="ü"/>
              </a:pPr>
              <a:r>
                <a:rPr lang="en-US" sz="1600" dirty="0"/>
                <a:t>Relevant information sources (ex., for royalty rates, multiples, margins, replacement costs, industries, etc.)</a:t>
              </a:r>
            </a:p>
            <a:p>
              <a:pPr marL="285750" indent="-285750">
                <a:buFont typeface="Wingdings" panose="05000000000000000000" pitchFamily="2" charset="2"/>
                <a:buChar char="ü"/>
              </a:pPr>
              <a:r>
                <a:rPr lang="en-US" sz="1600" dirty="0"/>
                <a:t>Adequate Valuation Approaches and Methods selection</a:t>
              </a:r>
              <a:endParaRPr lang="ro-RO" sz="1600" dirty="0"/>
            </a:p>
            <a:p>
              <a:pPr marL="285750" indent="-285750">
                <a:buFont typeface="Wingdings" panose="05000000000000000000" pitchFamily="2" charset="2"/>
                <a:buChar char="ü"/>
              </a:pPr>
              <a:r>
                <a:rPr lang="en-US" sz="1600" dirty="0"/>
                <a:t>SWOT conclusions</a:t>
              </a:r>
            </a:p>
            <a:p>
              <a:pPr marL="742950" lvl="1" indent="-285750">
                <a:buFont typeface="Wingdings" panose="05000000000000000000" pitchFamily="2" charset="2"/>
                <a:buChar char="q"/>
              </a:pPr>
              <a:r>
                <a:rPr lang="en-US" sz="1600" dirty="0"/>
                <a:t>Macro analysis</a:t>
              </a:r>
            </a:p>
            <a:p>
              <a:pPr marL="742950" lvl="1" indent="-285750">
                <a:buFont typeface="Wingdings" panose="05000000000000000000" pitchFamily="2" charset="2"/>
                <a:buChar char="q"/>
              </a:pPr>
              <a:r>
                <a:rPr lang="en-US" sz="1600" dirty="0"/>
                <a:t>Industry &amp; main Peers (Competitive) analysis</a:t>
              </a:r>
            </a:p>
            <a:p>
              <a:pPr marL="742950" lvl="1" indent="-285750">
                <a:buFont typeface="Wingdings" panose="05000000000000000000" pitchFamily="2" charset="2"/>
                <a:buChar char="q"/>
              </a:pPr>
              <a:r>
                <a:rPr lang="en-US" sz="1600" dirty="0"/>
                <a:t>Financial &amp; Economic analysis</a:t>
              </a:r>
            </a:p>
            <a:p>
              <a:pPr marL="742950" lvl="1" indent="-285750">
                <a:buFont typeface="Wingdings" panose="05000000000000000000" pitchFamily="2" charset="2"/>
                <a:buChar char="q"/>
              </a:pPr>
              <a:r>
                <a:rPr lang="en-US" sz="1600" dirty="0"/>
                <a:t>Diagnostic of Functions</a:t>
              </a:r>
            </a:p>
            <a:p>
              <a:pPr marL="285750" indent="-285750">
                <a:buFont typeface="Wingdings" panose="05000000000000000000" pitchFamily="2" charset="2"/>
                <a:buChar char="ü"/>
              </a:pPr>
              <a:r>
                <a:rPr lang="en-US" sz="1600" dirty="0"/>
                <a:t>Relevant listed PEER group </a:t>
              </a:r>
            </a:p>
            <a:p>
              <a:r>
                <a:rPr lang="en-US" sz="1600" dirty="0"/>
                <a:t>or/and Relevant M&amp;A transactions</a:t>
              </a:r>
            </a:p>
            <a:p>
              <a:pPr marL="285750" indent="-285750">
                <a:buFont typeface="Wingdings" panose="05000000000000000000" pitchFamily="2" charset="2"/>
                <a:buChar char="ü"/>
              </a:pPr>
              <a:r>
                <a:rPr lang="en-US" sz="1600" dirty="0"/>
                <a:t>Available multiples</a:t>
              </a:r>
            </a:p>
            <a:p>
              <a:pPr marL="285750" indent="-285750">
                <a:buFont typeface="Wingdings" panose="05000000000000000000" pitchFamily="2" charset="2"/>
                <a:buChar char="ü"/>
              </a:pPr>
              <a:r>
                <a:rPr lang="en-US" sz="1600" dirty="0"/>
                <a:t>History of maintenance </a:t>
              </a:r>
            </a:p>
            <a:p>
              <a:r>
                <a:rPr lang="en-US" sz="1600" dirty="0"/>
                <a:t>and CAPEX for key assets</a:t>
              </a:r>
            </a:p>
            <a:p>
              <a:pPr marL="285750" indent="-285750">
                <a:buFont typeface="Wingdings" panose="05000000000000000000" pitchFamily="2" charset="2"/>
                <a:buChar char="ü"/>
              </a:pPr>
              <a:r>
                <a:rPr lang="en-US" sz="1600" dirty="0"/>
                <a:t>Valuable Intangibles</a:t>
              </a:r>
            </a:p>
            <a:p>
              <a:pPr marL="285750" indent="-285750">
                <a:buFont typeface="Wingdings" panose="05000000000000000000" pitchFamily="2" charset="2"/>
                <a:buChar char="ü"/>
              </a:pPr>
              <a:r>
                <a:rPr lang="en-US" sz="1600" dirty="0"/>
                <a:t>Non-Operating </a:t>
              </a:r>
            </a:p>
            <a:p>
              <a:r>
                <a:rPr lang="en-US" sz="1600" dirty="0"/>
                <a:t>Assets</a:t>
              </a:r>
            </a:p>
            <a:p>
              <a:pPr marL="285750" indent="-285750">
                <a:buFont typeface="Wingdings" panose="05000000000000000000" pitchFamily="2" charset="2"/>
                <a:buChar char="ü"/>
              </a:pPr>
              <a:r>
                <a:rPr lang="en-US" sz="1600" dirty="0"/>
                <a:t>Relevant info </a:t>
              </a:r>
            </a:p>
            <a:p>
              <a:r>
                <a:rPr lang="en-US" sz="1600" dirty="0"/>
                <a:t>from Company documents (ex., By-law)</a:t>
              </a:r>
            </a:p>
            <a:p>
              <a:pPr marL="285750" indent="-285750">
                <a:buFont typeface="Wingdings" panose="05000000000000000000" pitchFamily="2" charset="2"/>
                <a:buChar char="ü"/>
              </a:pPr>
              <a:r>
                <a:rPr lang="en-US" sz="1600" dirty="0"/>
                <a:t>Etc.</a:t>
              </a:r>
            </a:p>
          </p:txBody>
        </p:sp>
        <p:grpSp>
          <p:nvGrpSpPr>
            <p:cNvPr id="38" name="Group 33">
              <a:extLst>
                <a:ext uri="{FF2B5EF4-FFF2-40B4-BE49-F238E27FC236}">
                  <a16:creationId xmlns:a16="http://schemas.microsoft.com/office/drawing/2014/main" id="{935D791A-A31B-470B-A18A-D75F45CB54DE}"/>
                </a:ext>
              </a:extLst>
            </p:cNvPr>
            <p:cNvGrpSpPr/>
            <p:nvPr/>
          </p:nvGrpSpPr>
          <p:grpSpPr>
            <a:xfrm>
              <a:off x="5513033" y="3897297"/>
              <a:ext cx="2512381" cy="1453088"/>
              <a:chOff x="5513033" y="3897297"/>
              <a:chExt cx="2512381" cy="1453088"/>
            </a:xfrm>
          </p:grpSpPr>
          <p:cxnSp>
            <p:nvCxnSpPr>
              <p:cNvPr id="39" name="Straight Connector 34">
                <a:extLst>
                  <a:ext uri="{FF2B5EF4-FFF2-40B4-BE49-F238E27FC236}">
                    <a16:creationId xmlns:a16="http://schemas.microsoft.com/office/drawing/2014/main" id="{AFED0C23-7D1F-4836-BA5B-D2FDE602A8EE}"/>
                  </a:ext>
                </a:extLst>
              </p:cNvPr>
              <p:cNvCxnSpPr/>
              <p:nvPr/>
            </p:nvCxnSpPr>
            <p:spPr>
              <a:xfrm>
                <a:off x="5513033" y="3897297"/>
                <a:ext cx="0" cy="1453088"/>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35">
                <a:extLst>
                  <a:ext uri="{FF2B5EF4-FFF2-40B4-BE49-F238E27FC236}">
                    <a16:creationId xmlns:a16="http://schemas.microsoft.com/office/drawing/2014/main" id="{478A8728-FD1E-41B4-AE78-45EF80696C67}"/>
                  </a:ext>
                </a:extLst>
              </p:cNvPr>
              <p:cNvCxnSpPr/>
              <p:nvPr/>
            </p:nvCxnSpPr>
            <p:spPr>
              <a:xfrm>
                <a:off x="5513033" y="3897297"/>
                <a:ext cx="2512381"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17910772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14:presetBounceEnd="10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10000">
                                          <p:cBhvr additive="base">
                                            <p:cTn id="7" dur="500" fill="hold"/>
                                            <p:tgtEl>
                                              <p:spTgt spid="7"/>
                                            </p:tgtEl>
                                            <p:attrNameLst>
                                              <p:attrName>ppt_x</p:attrName>
                                            </p:attrNameLst>
                                          </p:cBhvr>
                                          <p:tavLst>
                                            <p:tav tm="0">
                                              <p:val>
                                                <p:strVal val="#ppt_x"/>
                                              </p:val>
                                            </p:tav>
                                            <p:tav tm="100000">
                                              <p:val>
                                                <p:strVal val="#ppt_x"/>
                                              </p:val>
                                            </p:tav>
                                          </p:tavLst>
                                        </p:anim>
                                        <p:anim calcmode="lin" valueType="num" p14:bounceEnd="10000">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14:presetBounceEnd="10000">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14:bounceEnd="10000">
                                          <p:cBhvr additive="base">
                                            <p:cTn id="13" dur="500" fill="hold"/>
                                            <p:tgtEl>
                                              <p:spTgt spid="8"/>
                                            </p:tgtEl>
                                            <p:attrNameLst>
                                              <p:attrName>ppt_x</p:attrName>
                                            </p:attrNameLst>
                                          </p:cBhvr>
                                          <p:tavLst>
                                            <p:tav tm="0">
                                              <p:val>
                                                <p:strVal val="#ppt_x"/>
                                              </p:val>
                                            </p:tav>
                                            <p:tav tm="100000">
                                              <p:val>
                                                <p:strVal val="#ppt_x"/>
                                              </p:val>
                                            </p:tav>
                                          </p:tavLst>
                                        </p:anim>
                                        <p:anim calcmode="lin" valueType="num" p14:bounceEnd="10000">
                                          <p:cBhvr additive="base">
                                            <p:cTn id="14"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14:presetBounceEnd="10000">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14:bounceEnd="10000">
                                          <p:cBhvr additive="base">
                                            <p:cTn id="19" dur="500" fill="hold"/>
                                            <p:tgtEl>
                                              <p:spTgt spid="9"/>
                                            </p:tgtEl>
                                            <p:attrNameLst>
                                              <p:attrName>ppt_x</p:attrName>
                                            </p:attrNameLst>
                                          </p:cBhvr>
                                          <p:tavLst>
                                            <p:tav tm="0">
                                              <p:val>
                                                <p:strVal val="#ppt_x"/>
                                              </p:val>
                                            </p:tav>
                                            <p:tav tm="100000">
                                              <p:val>
                                                <p:strVal val="#ppt_x"/>
                                              </p:val>
                                            </p:tav>
                                          </p:tavLst>
                                        </p:anim>
                                        <p:anim calcmode="lin" valueType="num" p14:bounceEnd="10000">
                                          <p:cBhvr additive="base">
                                            <p:cTn id="20"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nodeType="clickEffect" p14:presetBounceEnd="10000">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14:bounceEnd="10000">
                                          <p:cBhvr additive="base">
                                            <p:cTn id="25" dur="500" fill="hold"/>
                                            <p:tgtEl>
                                              <p:spTgt spid="11"/>
                                            </p:tgtEl>
                                            <p:attrNameLst>
                                              <p:attrName>ppt_x</p:attrName>
                                            </p:attrNameLst>
                                          </p:cBhvr>
                                          <p:tavLst>
                                            <p:tav tm="0">
                                              <p:val>
                                                <p:strVal val="#ppt_x"/>
                                              </p:val>
                                            </p:tav>
                                            <p:tav tm="100000">
                                              <p:val>
                                                <p:strVal val="#ppt_x"/>
                                              </p:val>
                                            </p:tav>
                                          </p:tavLst>
                                        </p:anim>
                                        <p:anim calcmode="lin" valueType="num" p14:bounceEnd="10000">
                                          <p:cBhvr additive="base">
                                            <p:cTn id="26"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nodeType="clickEffect" p14:presetBounceEnd="10000">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14:bounceEnd="10000">
                                          <p:cBhvr additive="base">
                                            <p:cTn id="31" dur="500" fill="hold"/>
                                            <p:tgtEl>
                                              <p:spTgt spid="10"/>
                                            </p:tgtEl>
                                            <p:attrNameLst>
                                              <p:attrName>ppt_x</p:attrName>
                                            </p:attrNameLst>
                                          </p:cBhvr>
                                          <p:tavLst>
                                            <p:tav tm="0">
                                              <p:val>
                                                <p:strVal val="#ppt_x"/>
                                              </p:val>
                                            </p:tav>
                                            <p:tav tm="100000">
                                              <p:val>
                                                <p:strVal val="#ppt_x"/>
                                              </p:val>
                                            </p:tav>
                                          </p:tavLst>
                                        </p:anim>
                                        <p:anim calcmode="lin" valueType="num" p14:bounceEnd="10000">
                                          <p:cBhvr additive="base">
                                            <p:cTn id="32"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ppt_x"/>
                                              </p:val>
                                            </p:tav>
                                            <p:tav tm="100000">
                                              <p:val>
                                                <p:strVal val="#ppt_x"/>
                                              </p:val>
                                            </p:tav>
                                          </p:tavLst>
                                        </p:anim>
                                        <p:anim calcmode="lin" valueType="num">
                                          <p:cBhvr additive="base">
                                            <p:cTn id="3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1" fill="hold" nodeType="clickEffect" p14:presetBounceEnd="10000">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14:bounceEnd="10000">
                                          <p:cBhvr additive="base">
                                            <p:cTn id="43" dur="500" fill="hold"/>
                                            <p:tgtEl>
                                              <p:spTgt spid="12"/>
                                            </p:tgtEl>
                                            <p:attrNameLst>
                                              <p:attrName>ppt_x</p:attrName>
                                            </p:attrNameLst>
                                          </p:cBhvr>
                                          <p:tavLst>
                                            <p:tav tm="0">
                                              <p:val>
                                                <p:strVal val="#ppt_x"/>
                                              </p:val>
                                            </p:tav>
                                            <p:tav tm="100000">
                                              <p:val>
                                                <p:strVal val="#ppt_x"/>
                                              </p:val>
                                            </p:tav>
                                          </p:tavLst>
                                        </p:anim>
                                        <p:anim calcmode="lin" valueType="num" p14:bounceEnd="10000">
                                          <p:cBhvr additive="base">
                                            <p:cTn id="44"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500" fill="hold"/>
                                            <p:tgtEl>
                                              <p:spTgt spid="5"/>
                                            </p:tgtEl>
                                            <p:attrNameLst>
                                              <p:attrName>ppt_x</p:attrName>
                                            </p:attrNameLst>
                                          </p:cBhvr>
                                          <p:tavLst>
                                            <p:tav tm="0">
                                              <p:val>
                                                <p:strVal val="#ppt_x"/>
                                              </p:val>
                                            </p:tav>
                                            <p:tav tm="100000">
                                              <p:val>
                                                <p:strVal val="#ppt_x"/>
                                              </p:val>
                                            </p:tav>
                                          </p:tavLst>
                                        </p:anim>
                                        <p:anim calcmode="lin" valueType="num">
                                          <p:cBhvr additive="base">
                                            <p:cTn id="5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ppt_x"/>
                                              </p:val>
                                            </p:tav>
                                            <p:tav tm="100000">
                                              <p:val>
                                                <p:strVal val="#ppt_x"/>
                                              </p:val>
                                            </p:tav>
                                          </p:tavLst>
                                        </p:anim>
                                        <p:anim calcmode="lin" valueType="num">
                                          <p:cBhvr additive="base">
                                            <p:cTn id="3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1"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500" fill="hold"/>
                                            <p:tgtEl>
                                              <p:spTgt spid="5"/>
                                            </p:tgtEl>
                                            <p:attrNameLst>
                                              <p:attrName>ppt_x</p:attrName>
                                            </p:attrNameLst>
                                          </p:cBhvr>
                                          <p:tavLst>
                                            <p:tav tm="0">
                                              <p:val>
                                                <p:strVal val="#ppt_x"/>
                                              </p:val>
                                            </p:tav>
                                            <p:tav tm="100000">
                                              <p:val>
                                                <p:strVal val="#ppt_x"/>
                                              </p:val>
                                            </p:tav>
                                          </p:tavLst>
                                        </p:anim>
                                        <p:anim calcmode="lin" valueType="num">
                                          <p:cBhvr additive="base">
                                            <p:cTn id="5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gtEl>
                                            <p:attrNameLst>
                                              <p:attrName>style.visibility</p:attrName>
                                            </p:attrNameLst>
                                          </p:cBhvr>
                                          <p:to>
                                            <p:strVal val="visible"/>
                                          </p:to>
                                        </p:set>
                                        <p:anim calcmode="lin" valueType="num">
                                          <p:cBhvr additive="base">
                                            <p:cTn id="55" dur="500" fill="hold"/>
                                            <p:tgtEl>
                                              <p:spTgt spid="3"/>
                                            </p:tgtEl>
                                            <p:attrNameLst>
                                              <p:attrName>ppt_x</p:attrName>
                                            </p:attrNameLst>
                                          </p:cBhvr>
                                          <p:tavLst>
                                            <p:tav tm="0">
                                              <p:val>
                                                <p:strVal val="#ppt_x"/>
                                              </p:val>
                                            </p:tav>
                                            <p:tav tm="100000">
                                              <p:val>
                                                <p:strVal val="#ppt_x"/>
                                              </p:val>
                                            </p:tav>
                                          </p:tavLst>
                                        </p:anim>
                                        <p:anim calcmode="lin" valueType="num">
                                          <p:cBhvr additive="base">
                                            <p:cTn id="5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4">
                                                <p:txEl>
                                                  <p:pRg st="0" end="0"/>
                                                </p:txEl>
                                              </p:spTgt>
                                            </p:tgtEl>
                                            <p:attrNameLst>
                                              <p:attrName>style.visibility</p:attrName>
                                            </p:attrNameLst>
                                          </p:cBhvr>
                                          <p:to>
                                            <p:strVal val="visible"/>
                                          </p:to>
                                        </p:set>
                                        <p:anim calcmode="lin" valueType="num">
                                          <p:cBhvr additive="base">
                                            <p:cTn id="6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B0E411-A6C9-895E-09F1-7C96716EB11E}"/>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993A85E-B729-3D94-18DA-197BC6378587}"/>
              </a:ext>
            </a:extLst>
          </p:cNvPr>
          <p:cNvSpPr>
            <a:spLocks noGrp="1"/>
          </p:cNvSpPr>
          <p:nvPr>
            <p:ph type="sldNum" sz="quarter" idx="12"/>
          </p:nvPr>
        </p:nvSpPr>
        <p:spPr/>
        <p:txBody>
          <a:bodyPr/>
          <a:lstStyle/>
          <a:p>
            <a:fld id="{502E830B-17AC-4E30-8B43-8CA5729D8C83}" type="slidenum">
              <a:rPr lang="en-US" smtClean="0"/>
              <a:pPr/>
              <a:t>18</a:t>
            </a:fld>
            <a:endParaRPr lang="en-US"/>
          </a:p>
        </p:txBody>
      </p:sp>
      <p:sp>
        <p:nvSpPr>
          <p:cNvPr id="10" name="Horizontal Funnel Diagram AIDA">
            <a:extLst>
              <a:ext uri="{FF2B5EF4-FFF2-40B4-BE49-F238E27FC236}">
                <a16:creationId xmlns:a16="http://schemas.microsoft.com/office/drawing/2014/main" id="{98FD0CD2-8E3D-DAC9-AA80-6684F0B4AF08}"/>
              </a:ext>
            </a:extLst>
          </p:cNvPr>
          <p:cNvSpPr txBox="1">
            <a:spLocks/>
          </p:cNvSpPr>
          <p:nvPr/>
        </p:nvSpPr>
        <p:spPr bwMode="auto">
          <a:xfrm>
            <a:off x="685800" y="408735"/>
            <a:ext cx="10445931" cy="6747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19050" tIns="19050" rIns="19050" bIns="19050" numCol="1" anchor="t" anchorCtr="0" compatLnSpc="1">
            <a:prstTxWarp prst="textNoShape">
              <a:avLst/>
            </a:prstTxWarp>
          </a:bodyPr>
          <a:lstStyle>
            <a:lvl1pPr algn="l" defTabSz="825500" rtl="0" eaLnBrk="0" fontAlgn="base" hangingPunct="0">
              <a:spcBef>
                <a:spcPct val="0"/>
              </a:spcBef>
              <a:spcAft>
                <a:spcPct val="0"/>
              </a:spcAft>
              <a:defRPr sz="10000" b="1" i="0" kern="1200">
                <a:solidFill>
                  <a:schemeClr val="bg1"/>
                </a:solidFill>
                <a:latin typeface="Open Sans" panose="020B0606030504020204" pitchFamily="34" charset="0"/>
                <a:ea typeface="Open Sans" panose="020B0606030504020204" pitchFamily="34" charset="0"/>
                <a:cs typeface="Open Sans" panose="020B0606030504020204" pitchFamily="34" charset="0"/>
                <a:sym typeface="Poppins Medium"/>
              </a:defRPr>
            </a:lvl1pPr>
            <a:lvl2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2pPr>
            <a:lvl3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3pPr>
            <a:lvl4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4pPr>
            <a:lvl5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5pPr>
            <a:lvl6pPr marL="4572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6pPr>
            <a:lvl7pPr marL="9144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7pPr>
            <a:lvl8pPr marL="13716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8pPr>
            <a:lvl9pPr marL="18288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9pPr>
          </a:lstStyle>
          <a:p>
            <a:pPr algn="ctr">
              <a:lnSpc>
                <a:spcPct val="90000"/>
              </a:lnSpc>
            </a:pPr>
            <a:r>
              <a:rPr lang="en-US" sz="3600" b="0" dirty="0">
                <a:solidFill>
                  <a:schemeClr val="tx1"/>
                </a:solidFill>
                <a:latin typeface="Arial" panose="020B0604020202020204" pitchFamily="34" charset="0"/>
              </a:rPr>
              <a:t>Discounted Cash Flow (DCF) Method</a:t>
            </a:r>
            <a:endParaRPr lang="en-GB" sz="3600" b="0" dirty="0">
              <a:solidFill>
                <a:schemeClr val="tx1"/>
              </a:solidFill>
              <a:latin typeface="Arial" panose="020B0604020202020204" pitchFamily="34" charset="0"/>
              <a:cs typeface="Arial" panose="020B0604020202020204" pitchFamily="34" charset="0"/>
            </a:endParaRPr>
          </a:p>
        </p:txBody>
      </p:sp>
      <p:sp>
        <p:nvSpPr>
          <p:cNvPr id="7" name="CasetăText 6">
            <a:extLst>
              <a:ext uri="{FF2B5EF4-FFF2-40B4-BE49-F238E27FC236}">
                <a16:creationId xmlns:a16="http://schemas.microsoft.com/office/drawing/2014/main" id="{65776A9C-4621-AAD4-6447-C23207C3BD3A}"/>
              </a:ext>
            </a:extLst>
          </p:cNvPr>
          <p:cNvSpPr txBox="1"/>
          <p:nvPr/>
        </p:nvSpPr>
        <p:spPr>
          <a:xfrm>
            <a:off x="8632723" y="2258103"/>
            <a:ext cx="3333135" cy="2062103"/>
          </a:xfrm>
          <a:prstGeom prst="rect">
            <a:avLst/>
          </a:prstGeom>
          <a:noFill/>
        </p:spPr>
        <p:txBody>
          <a:bodyPr wrap="square">
            <a:spAutoFit/>
          </a:bodyPr>
          <a:lstStyle/>
          <a:p>
            <a:r>
              <a:rPr lang="en-US" sz="1600" dirty="0"/>
              <a:t>In the Pessimistic scenario the EBITDA operating margin is at the reference level average of the last 4 years. </a:t>
            </a:r>
          </a:p>
          <a:p>
            <a:r>
              <a:rPr lang="en-US" sz="1600" dirty="0"/>
              <a:t>In absolute value, this scenario considers, accordingly, a 28% decrease in the profitability of the operating activity.</a:t>
            </a:r>
          </a:p>
        </p:txBody>
      </p:sp>
      <p:sp>
        <p:nvSpPr>
          <p:cNvPr id="9" name="CasetăText 8">
            <a:extLst>
              <a:ext uri="{FF2B5EF4-FFF2-40B4-BE49-F238E27FC236}">
                <a16:creationId xmlns:a16="http://schemas.microsoft.com/office/drawing/2014/main" id="{4B877983-9893-B708-9D67-60938D7435E8}"/>
              </a:ext>
            </a:extLst>
          </p:cNvPr>
          <p:cNvSpPr txBox="1"/>
          <p:nvPr/>
        </p:nvSpPr>
        <p:spPr>
          <a:xfrm>
            <a:off x="510736" y="1332837"/>
            <a:ext cx="10995463" cy="338554"/>
          </a:xfrm>
          <a:prstGeom prst="rect">
            <a:avLst/>
          </a:prstGeom>
          <a:noFill/>
        </p:spPr>
        <p:txBody>
          <a:bodyPr wrap="square">
            <a:spAutoFit/>
          </a:bodyPr>
          <a:lstStyle/>
          <a:p>
            <a:r>
              <a:rPr lang="en-US" sz="1600" dirty="0"/>
              <a:t>Base year: 2021	Forecast interval: 2022 – 2024 	WACC = 13% 		Growth rate at perpetuity ‘g’ = 2,43% </a:t>
            </a:r>
          </a:p>
        </p:txBody>
      </p:sp>
      <p:pic>
        <p:nvPicPr>
          <p:cNvPr id="3" name="Imagine 2">
            <a:extLst>
              <a:ext uri="{FF2B5EF4-FFF2-40B4-BE49-F238E27FC236}">
                <a16:creationId xmlns:a16="http://schemas.microsoft.com/office/drawing/2014/main" id="{047C8F69-9865-4AF1-DB95-D74383431F49}"/>
              </a:ext>
            </a:extLst>
          </p:cNvPr>
          <p:cNvPicPr>
            <a:picLocks noChangeAspect="1"/>
          </p:cNvPicPr>
          <p:nvPr/>
        </p:nvPicPr>
        <p:blipFill>
          <a:blip r:embed="rId3"/>
          <a:stretch>
            <a:fillRect/>
          </a:stretch>
        </p:blipFill>
        <p:spPr>
          <a:xfrm>
            <a:off x="336139" y="1915188"/>
            <a:ext cx="7875841" cy="3826851"/>
          </a:xfrm>
          <a:prstGeom prst="rect">
            <a:avLst/>
          </a:prstGeom>
        </p:spPr>
      </p:pic>
      <p:sp>
        <p:nvSpPr>
          <p:cNvPr id="5" name="CasetăText 4">
            <a:extLst>
              <a:ext uri="{FF2B5EF4-FFF2-40B4-BE49-F238E27FC236}">
                <a16:creationId xmlns:a16="http://schemas.microsoft.com/office/drawing/2014/main" id="{F1B7311E-C9FE-1E13-EAAD-A1868D226073}"/>
              </a:ext>
            </a:extLst>
          </p:cNvPr>
          <p:cNvSpPr txBox="1"/>
          <p:nvPr/>
        </p:nvSpPr>
        <p:spPr>
          <a:xfrm>
            <a:off x="8632723" y="4445253"/>
            <a:ext cx="2920182" cy="923330"/>
          </a:xfrm>
          <a:prstGeom prst="rect">
            <a:avLst/>
          </a:prstGeom>
          <a:noFill/>
        </p:spPr>
        <p:txBody>
          <a:bodyPr wrap="square">
            <a:spAutoFit/>
          </a:bodyPr>
          <a:lstStyle/>
          <a:p>
            <a:r>
              <a:rPr lang="en-US" altLang="ro-RO" dirty="0">
                <a:latin typeface="Arial" panose="020B0604020202020204" pitchFamily="34" charset="0"/>
              </a:rPr>
              <a:t>Estimated Market value of Non-Operating Assets = 2,05 millions Euros</a:t>
            </a:r>
            <a:endParaRPr lang="en-US" dirty="0"/>
          </a:p>
        </p:txBody>
      </p:sp>
    </p:spTree>
    <p:extLst>
      <p:ext uri="{BB962C8B-B14F-4D97-AF65-F5344CB8AC3E}">
        <p14:creationId xmlns:p14="http://schemas.microsoft.com/office/powerpoint/2010/main" val="2705216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7F8CCA-FE9D-341F-94CD-5BCDEAD51111}"/>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49982B9-7F95-CAB6-28E5-226282BB781A}"/>
              </a:ext>
            </a:extLst>
          </p:cNvPr>
          <p:cNvSpPr>
            <a:spLocks noGrp="1"/>
          </p:cNvSpPr>
          <p:nvPr>
            <p:ph type="sldNum" sz="quarter" idx="12"/>
          </p:nvPr>
        </p:nvSpPr>
        <p:spPr/>
        <p:txBody>
          <a:bodyPr/>
          <a:lstStyle/>
          <a:p>
            <a:fld id="{502E830B-17AC-4E30-8B43-8CA5729D8C83}" type="slidenum">
              <a:rPr lang="en-US" smtClean="0"/>
              <a:pPr/>
              <a:t>19</a:t>
            </a:fld>
            <a:endParaRPr lang="en-US"/>
          </a:p>
        </p:txBody>
      </p:sp>
      <p:sp>
        <p:nvSpPr>
          <p:cNvPr id="10" name="Horizontal Funnel Diagram AIDA">
            <a:extLst>
              <a:ext uri="{FF2B5EF4-FFF2-40B4-BE49-F238E27FC236}">
                <a16:creationId xmlns:a16="http://schemas.microsoft.com/office/drawing/2014/main" id="{4E478B67-D348-9976-3189-5BF7EC0CEA28}"/>
              </a:ext>
            </a:extLst>
          </p:cNvPr>
          <p:cNvSpPr txBox="1">
            <a:spLocks/>
          </p:cNvSpPr>
          <p:nvPr/>
        </p:nvSpPr>
        <p:spPr bwMode="auto">
          <a:xfrm>
            <a:off x="685800" y="408735"/>
            <a:ext cx="10445931" cy="6747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19050" tIns="19050" rIns="19050" bIns="19050" numCol="1" anchor="t" anchorCtr="0" compatLnSpc="1">
            <a:prstTxWarp prst="textNoShape">
              <a:avLst/>
            </a:prstTxWarp>
          </a:bodyPr>
          <a:lstStyle>
            <a:lvl1pPr algn="l" defTabSz="825500" rtl="0" eaLnBrk="0" fontAlgn="base" hangingPunct="0">
              <a:spcBef>
                <a:spcPct val="0"/>
              </a:spcBef>
              <a:spcAft>
                <a:spcPct val="0"/>
              </a:spcAft>
              <a:defRPr sz="10000" b="1" i="0" kern="1200">
                <a:solidFill>
                  <a:schemeClr val="bg1"/>
                </a:solidFill>
                <a:latin typeface="Open Sans" panose="020B0606030504020204" pitchFamily="34" charset="0"/>
                <a:ea typeface="Open Sans" panose="020B0606030504020204" pitchFamily="34" charset="0"/>
                <a:cs typeface="Open Sans" panose="020B0606030504020204" pitchFamily="34" charset="0"/>
                <a:sym typeface="Poppins Medium"/>
              </a:defRPr>
            </a:lvl1pPr>
            <a:lvl2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2pPr>
            <a:lvl3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3pPr>
            <a:lvl4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4pPr>
            <a:lvl5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5pPr>
            <a:lvl6pPr marL="4572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6pPr>
            <a:lvl7pPr marL="9144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7pPr>
            <a:lvl8pPr marL="13716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8pPr>
            <a:lvl9pPr marL="18288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9pPr>
          </a:lstStyle>
          <a:p>
            <a:pPr algn="ctr">
              <a:lnSpc>
                <a:spcPct val="90000"/>
              </a:lnSpc>
            </a:pPr>
            <a:r>
              <a:rPr lang="en-US" sz="3600" b="0" dirty="0">
                <a:solidFill>
                  <a:schemeClr val="tx1"/>
                </a:solidFill>
                <a:latin typeface="Arial" panose="020B0604020202020204" pitchFamily="34" charset="0"/>
              </a:rPr>
              <a:t>Guideline publicly-traded comparable method</a:t>
            </a:r>
            <a:endParaRPr lang="en-GB" sz="3600" b="0" dirty="0">
              <a:solidFill>
                <a:schemeClr val="tx1"/>
              </a:solidFill>
              <a:latin typeface="Arial" panose="020B0604020202020204" pitchFamily="34" charset="0"/>
              <a:cs typeface="Arial" panose="020B0604020202020204" pitchFamily="34" charset="0"/>
            </a:endParaRPr>
          </a:p>
        </p:txBody>
      </p:sp>
      <p:pic>
        <p:nvPicPr>
          <p:cNvPr id="4" name="Imagine 3">
            <a:extLst>
              <a:ext uri="{FF2B5EF4-FFF2-40B4-BE49-F238E27FC236}">
                <a16:creationId xmlns:a16="http://schemas.microsoft.com/office/drawing/2014/main" id="{9B0FE38B-3E36-4041-CAAB-CA18B159D369}"/>
              </a:ext>
            </a:extLst>
          </p:cNvPr>
          <p:cNvPicPr>
            <a:picLocks noChangeAspect="1"/>
          </p:cNvPicPr>
          <p:nvPr/>
        </p:nvPicPr>
        <p:blipFill>
          <a:blip r:embed="rId3"/>
          <a:stretch>
            <a:fillRect/>
          </a:stretch>
        </p:blipFill>
        <p:spPr>
          <a:xfrm>
            <a:off x="231568" y="1207789"/>
            <a:ext cx="7048410" cy="2793419"/>
          </a:xfrm>
          <a:prstGeom prst="rect">
            <a:avLst/>
          </a:prstGeom>
        </p:spPr>
      </p:pic>
      <p:pic>
        <p:nvPicPr>
          <p:cNvPr id="12" name="Imagine 11">
            <a:extLst>
              <a:ext uri="{FF2B5EF4-FFF2-40B4-BE49-F238E27FC236}">
                <a16:creationId xmlns:a16="http://schemas.microsoft.com/office/drawing/2014/main" id="{8974C5EA-7042-965D-102C-389992A7206A}"/>
              </a:ext>
            </a:extLst>
          </p:cNvPr>
          <p:cNvPicPr>
            <a:picLocks noChangeAspect="1"/>
          </p:cNvPicPr>
          <p:nvPr/>
        </p:nvPicPr>
        <p:blipFill>
          <a:blip r:embed="rId4"/>
          <a:stretch>
            <a:fillRect/>
          </a:stretch>
        </p:blipFill>
        <p:spPr>
          <a:xfrm>
            <a:off x="7813772" y="1454377"/>
            <a:ext cx="4314825" cy="4895850"/>
          </a:xfrm>
          <a:prstGeom prst="rect">
            <a:avLst/>
          </a:prstGeom>
        </p:spPr>
      </p:pic>
      <p:pic>
        <p:nvPicPr>
          <p:cNvPr id="13" name="Imagine 12">
            <a:extLst>
              <a:ext uri="{FF2B5EF4-FFF2-40B4-BE49-F238E27FC236}">
                <a16:creationId xmlns:a16="http://schemas.microsoft.com/office/drawing/2014/main" id="{C6B525E4-F5C2-AED3-937A-01565EA370CE}"/>
              </a:ext>
            </a:extLst>
          </p:cNvPr>
          <p:cNvPicPr>
            <a:picLocks noChangeAspect="1"/>
          </p:cNvPicPr>
          <p:nvPr/>
        </p:nvPicPr>
        <p:blipFill>
          <a:blip r:embed="rId5"/>
          <a:stretch>
            <a:fillRect/>
          </a:stretch>
        </p:blipFill>
        <p:spPr>
          <a:xfrm>
            <a:off x="105443" y="4125483"/>
            <a:ext cx="4314825" cy="2381250"/>
          </a:xfrm>
          <a:prstGeom prst="rect">
            <a:avLst/>
          </a:prstGeom>
        </p:spPr>
      </p:pic>
      <p:pic>
        <p:nvPicPr>
          <p:cNvPr id="15" name="Imagine 14">
            <a:extLst>
              <a:ext uri="{FF2B5EF4-FFF2-40B4-BE49-F238E27FC236}">
                <a16:creationId xmlns:a16="http://schemas.microsoft.com/office/drawing/2014/main" id="{10B09E2B-95B6-7AD8-1E68-8C643FDB84BD}"/>
              </a:ext>
            </a:extLst>
          </p:cNvPr>
          <p:cNvPicPr>
            <a:picLocks noChangeAspect="1"/>
          </p:cNvPicPr>
          <p:nvPr/>
        </p:nvPicPr>
        <p:blipFill>
          <a:blip r:embed="rId6"/>
          <a:stretch>
            <a:fillRect/>
          </a:stretch>
        </p:blipFill>
        <p:spPr>
          <a:xfrm>
            <a:off x="4452937" y="4125483"/>
            <a:ext cx="3286125" cy="2105025"/>
          </a:xfrm>
          <a:prstGeom prst="rect">
            <a:avLst/>
          </a:prstGeom>
        </p:spPr>
      </p:pic>
    </p:spTree>
    <p:extLst>
      <p:ext uri="{BB962C8B-B14F-4D97-AF65-F5344CB8AC3E}">
        <p14:creationId xmlns:p14="http://schemas.microsoft.com/office/powerpoint/2010/main" val="2784999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ppt_x"/>
                                          </p:val>
                                        </p:tav>
                                        <p:tav tm="100000">
                                          <p:val>
                                            <p:strVal val="#ppt_x"/>
                                          </p:val>
                                        </p:tav>
                                      </p:tavLst>
                                    </p:anim>
                                    <p:anim calcmode="lin" valueType="num">
                                      <p:cBhvr additive="base">
                                        <p:cTn id="2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meeting.mp4">
            <a:hlinkClick r:id="" action="ppaction://media"/>
            <a:extLst>
              <a:ext uri="{FF2B5EF4-FFF2-40B4-BE49-F238E27FC236}">
                <a16:creationId xmlns:a16="http://schemas.microsoft.com/office/drawing/2014/main" id="{5B0D43E9-B9C4-6541-88E6-F3906B319881}"/>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8000"/>
          </a:xfrm>
          <a:prstGeom prst="rect">
            <a:avLst/>
          </a:prstGeom>
        </p:spPr>
      </p:pic>
      <p:sp>
        <p:nvSpPr>
          <p:cNvPr id="6" name="Rectangle 5">
            <a:extLst>
              <a:ext uri="{FF2B5EF4-FFF2-40B4-BE49-F238E27FC236}">
                <a16:creationId xmlns:a16="http://schemas.microsoft.com/office/drawing/2014/main" id="{CC905C3F-EA1E-E044-9D29-AC272AB71FF4}"/>
              </a:ext>
            </a:extLst>
          </p:cNvPr>
          <p:cNvSpPr/>
          <p:nvPr/>
        </p:nvSpPr>
        <p:spPr>
          <a:xfrm rot="16200000">
            <a:off x="4432002" y="-902001"/>
            <a:ext cx="6858003" cy="8661994"/>
          </a:xfrm>
          <a:prstGeom prst="rect">
            <a:avLst/>
          </a:prstGeom>
          <a:gradFill flip="none" rotWithShape="1">
            <a:gsLst>
              <a:gs pos="45000">
                <a:schemeClr val="tx1">
                  <a:lumMod val="0"/>
                </a:schemeClr>
              </a:gs>
              <a:gs pos="91000">
                <a:schemeClr val="tx1">
                  <a:alpha val="0"/>
                  <a:lumMod val="100000"/>
                </a:schemeClr>
              </a:gs>
            </a:gsLst>
            <a:lin ang="16200000" scaled="0"/>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EFD58926-60A1-1046-861F-A99B01DEE61A}"/>
              </a:ext>
            </a:extLst>
          </p:cNvPr>
          <p:cNvSpPr txBox="1"/>
          <p:nvPr/>
        </p:nvSpPr>
        <p:spPr>
          <a:xfrm>
            <a:off x="7803654" y="1619505"/>
            <a:ext cx="3865418" cy="553998"/>
          </a:xfrm>
          <a:prstGeom prst="rect">
            <a:avLst/>
          </a:prstGeom>
          <a:noFill/>
        </p:spPr>
        <p:txBody>
          <a:bodyPr wrap="square" rtlCol="0">
            <a:spAutoFit/>
          </a:bodyPr>
          <a:lstStyle/>
          <a:p>
            <a:pPr algn="r"/>
            <a:r>
              <a:rPr lang="en-US" sz="3000" dirty="0">
                <a:solidFill>
                  <a:schemeClr val="bg1"/>
                </a:solidFill>
                <a:latin typeface="Century Gothic" panose="020B0502020202020204" pitchFamily="34" charset="0"/>
              </a:rPr>
              <a:t>Video Backgrounds</a:t>
            </a:r>
          </a:p>
        </p:txBody>
      </p:sp>
      <p:sp>
        <p:nvSpPr>
          <p:cNvPr id="4" name="TextBox 3">
            <a:extLst>
              <a:ext uri="{FF2B5EF4-FFF2-40B4-BE49-F238E27FC236}">
                <a16:creationId xmlns:a16="http://schemas.microsoft.com/office/drawing/2014/main" id="{B18DB3B2-5EDF-504B-9654-C49230E15787}"/>
              </a:ext>
            </a:extLst>
          </p:cNvPr>
          <p:cNvSpPr txBox="1"/>
          <p:nvPr/>
        </p:nvSpPr>
        <p:spPr>
          <a:xfrm>
            <a:off x="7803654" y="2265008"/>
            <a:ext cx="3865418" cy="400110"/>
          </a:xfrm>
          <a:prstGeom prst="rect">
            <a:avLst/>
          </a:prstGeom>
          <a:noFill/>
        </p:spPr>
        <p:txBody>
          <a:bodyPr wrap="square" rtlCol="0">
            <a:spAutoFit/>
          </a:bodyPr>
          <a:lstStyle/>
          <a:p>
            <a:pPr algn="r"/>
            <a:r>
              <a:rPr lang="en-US" sz="2000" dirty="0">
                <a:solidFill>
                  <a:schemeClr val="bg1"/>
                </a:solidFill>
                <a:latin typeface="Century Gothic" panose="020B0502020202020204" pitchFamily="34" charset="0"/>
              </a:rPr>
              <a:t>Presented by You Exec</a:t>
            </a:r>
          </a:p>
        </p:txBody>
      </p:sp>
      <p:sp>
        <p:nvSpPr>
          <p:cNvPr id="7" name="Title 1">
            <a:extLst>
              <a:ext uri="{FF2B5EF4-FFF2-40B4-BE49-F238E27FC236}">
                <a16:creationId xmlns:a16="http://schemas.microsoft.com/office/drawing/2014/main" id="{D44F0137-25FE-AD53-76D3-5656CE000F1D}"/>
              </a:ext>
            </a:extLst>
          </p:cNvPr>
          <p:cNvSpPr txBox="1">
            <a:spLocks/>
          </p:cNvSpPr>
          <p:nvPr/>
        </p:nvSpPr>
        <p:spPr>
          <a:xfrm>
            <a:off x="7515100" y="429342"/>
            <a:ext cx="4676900" cy="2875833"/>
          </a:xfrm>
          <a:prstGeom prst="rect">
            <a:avLst/>
          </a:prstGeom>
        </p:spPr>
        <p:txBody>
          <a:bodyPr>
            <a:noAutofit/>
          </a:bodyPr>
          <a:lst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a:lstStyle>
          <a:p>
            <a:pPr fontAlgn="base">
              <a:lnSpc>
                <a:spcPct val="100000"/>
              </a:lnSpc>
              <a:spcBef>
                <a:spcPts val="600"/>
              </a:spcBef>
              <a:spcAft>
                <a:spcPts val="600"/>
              </a:spcAft>
            </a:pPr>
            <a:r>
              <a:rPr lang="en-US" sz="2400" cap="none" dirty="0"/>
              <a:t>“</a:t>
            </a:r>
            <a:r>
              <a:rPr lang="ro-RO" sz="2800" cap="none" dirty="0" err="1"/>
              <a:t>Nesciere</a:t>
            </a:r>
            <a:r>
              <a:rPr lang="ro-RO" sz="2800" cap="none" dirty="0"/>
              <a:t> versus Ignorare</a:t>
            </a:r>
            <a:r>
              <a:rPr lang="en-US" sz="2400" dirty="0"/>
              <a:t>”</a:t>
            </a:r>
            <a:r>
              <a:rPr lang="ro-RO" sz="2400" cap="none" dirty="0"/>
              <a:t> </a:t>
            </a:r>
          </a:p>
          <a:p>
            <a:pPr fontAlgn="base">
              <a:lnSpc>
                <a:spcPct val="100000"/>
              </a:lnSpc>
              <a:spcBef>
                <a:spcPts val="600"/>
              </a:spcBef>
              <a:spcAft>
                <a:spcPts val="600"/>
              </a:spcAft>
            </a:pPr>
            <a:r>
              <a:rPr lang="ro-RO" sz="2000" cap="none" dirty="0"/>
              <a:t>(</a:t>
            </a:r>
            <a:r>
              <a:rPr lang="en-US" sz="2000" cap="none" dirty="0"/>
              <a:t>L</a:t>
            </a:r>
            <a:r>
              <a:rPr lang="ro-RO" sz="2000" cap="none" dirty="0" err="1"/>
              <a:t>atin</a:t>
            </a:r>
            <a:r>
              <a:rPr lang="ro-RO" sz="2000" cap="none" dirty="0"/>
              <a:t>)</a:t>
            </a:r>
          </a:p>
          <a:p>
            <a:pPr fontAlgn="base">
              <a:lnSpc>
                <a:spcPct val="100000"/>
              </a:lnSpc>
              <a:spcBef>
                <a:spcPts val="600"/>
              </a:spcBef>
              <a:spcAft>
                <a:spcPts val="600"/>
              </a:spcAft>
            </a:pPr>
            <a:r>
              <a:rPr lang="en-US" sz="2400" cap="none" dirty="0"/>
              <a:t>If you don't know because the knowledge either doesn't exist or can't be accessed, that's acceptable. </a:t>
            </a:r>
          </a:p>
          <a:p>
            <a:pPr fontAlgn="base">
              <a:lnSpc>
                <a:spcPct val="100000"/>
              </a:lnSpc>
              <a:spcBef>
                <a:spcPts val="600"/>
              </a:spcBef>
              <a:spcAft>
                <a:spcPts val="600"/>
              </a:spcAft>
            </a:pPr>
            <a:r>
              <a:rPr lang="en-US" sz="2400" cap="none" dirty="0"/>
              <a:t>If you don't know even if the information is available, because you either refuse it or don't consider it, that's unacceptable.</a:t>
            </a:r>
            <a:br>
              <a:rPr lang="en-US" sz="3200" dirty="0"/>
            </a:br>
            <a:br>
              <a:rPr lang="en-US" dirty="0"/>
            </a:br>
            <a:endParaRPr lang="ro-RO" sz="3200" cap="none" dirty="0"/>
          </a:p>
        </p:txBody>
      </p:sp>
    </p:spTree>
    <p:extLst>
      <p:ext uri="{BB962C8B-B14F-4D97-AF65-F5344CB8AC3E}">
        <p14:creationId xmlns:p14="http://schemas.microsoft.com/office/powerpoint/2010/main" val="2811348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066"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Effect transition="in" filter="fade">
                                      <p:cBhvr>
                                        <p:cTn id="11" dur="1000"/>
                                        <p:tgtEl>
                                          <p:spTgt spid="7">
                                            <p:txEl>
                                              <p:pRg st="0" end="0"/>
                                            </p:txEl>
                                          </p:spTgt>
                                        </p:tgtEl>
                                      </p:cBhvr>
                                    </p:animEffect>
                                    <p:anim calcmode="lin" valueType="num">
                                      <p:cBhvr>
                                        <p:cTn id="12"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7">
                                            <p:txEl>
                                              <p:pRg st="0" end="0"/>
                                            </p:txEl>
                                          </p:spTgt>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7">
                                            <p:txEl>
                                              <p:pRg st="1" end="1"/>
                                            </p:txEl>
                                          </p:spTgt>
                                        </p:tgtEl>
                                        <p:attrNameLst>
                                          <p:attrName>style.visibility</p:attrName>
                                        </p:attrNameLst>
                                      </p:cBhvr>
                                      <p:to>
                                        <p:strVal val="visible"/>
                                      </p:to>
                                    </p:set>
                                    <p:animEffect transition="in" filter="fade">
                                      <p:cBhvr>
                                        <p:cTn id="16" dur="1000"/>
                                        <p:tgtEl>
                                          <p:spTgt spid="7">
                                            <p:txEl>
                                              <p:pRg st="1" end="1"/>
                                            </p:txEl>
                                          </p:spTgt>
                                        </p:tgtEl>
                                      </p:cBhvr>
                                    </p:animEffect>
                                    <p:anim calcmode="lin" valueType="num">
                                      <p:cBhvr>
                                        <p:cTn id="17"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18" dur="1000" fill="hold"/>
                                        <p:tgtEl>
                                          <p:spTgt spid="7">
                                            <p:txEl>
                                              <p:pRg st="1" end="1"/>
                                            </p:txEl>
                                          </p:spTgt>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Effect transition="in" filter="fade">
                                      <p:cBhvr>
                                        <p:cTn id="21" dur="1000"/>
                                        <p:tgtEl>
                                          <p:spTgt spid="7">
                                            <p:txEl>
                                              <p:pRg st="2" end="2"/>
                                            </p:txEl>
                                          </p:spTgt>
                                        </p:tgtEl>
                                      </p:cBhvr>
                                    </p:animEffect>
                                    <p:anim calcmode="lin" valueType="num">
                                      <p:cBhvr>
                                        <p:cTn id="22"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7">
                                            <p:txEl>
                                              <p:pRg st="2" end="2"/>
                                            </p:txEl>
                                          </p:spTgt>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7">
                                            <p:txEl>
                                              <p:pRg st="3" end="3"/>
                                            </p:txEl>
                                          </p:spTgt>
                                        </p:tgtEl>
                                        <p:attrNameLst>
                                          <p:attrName>style.visibility</p:attrName>
                                        </p:attrNameLst>
                                      </p:cBhvr>
                                      <p:to>
                                        <p:strVal val="visible"/>
                                      </p:to>
                                    </p:set>
                                    <p:animEffect transition="in" filter="fade">
                                      <p:cBhvr>
                                        <p:cTn id="26" dur="1000"/>
                                        <p:tgtEl>
                                          <p:spTgt spid="7">
                                            <p:txEl>
                                              <p:pRg st="3" end="3"/>
                                            </p:txEl>
                                          </p:spTgt>
                                        </p:tgtEl>
                                      </p:cBhvr>
                                    </p:animEffect>
                                    <p:anim calcmode="lin" valueType="num">
                                      <p:cBhvr>
                                        <p:cTn id="27"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7">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29" repeatCount="indefinite" fill="hold" display="0">
                  <p:stCondLst>
                    <p:cond delay="indefinite"/>
                  </p:stCondLst>
                </p:cTn>
                <p:tgtEl>
                  <p:spTgt spid="2"/>
                </p:tgtEl>
              </p:cMediaNode>
            </p:video>
            <p:seq concurrent="1" nextAc="seek">
              <p:cTn id="30" restart="whenNotActive" fill="hold" evtFilter="cancelBubble" nodeType="interactiveSeq">
                <p:stCondLst>
                  <p:cond evt="onClick" delay="0">
                    <p:tgtEl>
                      <p:spTgt spid="2"/>
                    </p:tgtEl>
                  </p:cond>
                </p:stCondLst>
                <p:endSync evt="end" delay="0">
                  <p:rtn val="all"/>
                </p:endSync>
                <p:childTnLst>
                  <p:par>
                    <p:cTn id="31" fill="hold">
                      <p:stCondLst>
                        <p:cond delay="0"/>
                      </p:stCondLst>
                      <p:childTnLst>
                        <p:par>
                          <p:cTn id="32" fill="hold">
                            <p:stCondLst>
                              <p:cond delay="0"/>
                            </p:stCondLst>
                            <p:childTnLst>
                              <p:par>
                                <p:cTn id="33" presetID="2" presetClass="mediacall" presetSubtype="0" fill="hold" nodeType="clickEffect">
                                  <p:stCondLst>
                                    <p:cond delay="0"/>
                                  </p:stCondLst>
                                  <p:childTnLst>
                                    <p:cmd type="call" cmd="togglePause">
                                      <p:cBhvr>
                                        <p:cTn id="34" dur="1" fill="hold"/>
                                        <p:tgtEl>
                                          <p:spTgt spid="2"/>
                                        </p:tgtEl>
                                      </p:cBhvr>
                                    </p:cmd>
                                  </p:childTnLst>
                                </p:cTn>
                              </p:par>
                            </p:childTnLst>
                          </p:cTn>
                        </p:par>
                      </p:childTnLst>
                    </p:cTn>
                  </p:par>
                </p:childTnLst>
              </p:cTn>
              <p:nextCondLst>
                <p:cond evt="onClick" delay="0">
                  <p:tgtEl>
                    <p:spTgt spid="2"/>
                  </p:tgtEl>
                </p:cond>
              </p:nextCondLst>
            </p:seq>
          </p:childTnLst>
        </p:cTn>
      </p:par>
    </p:tnLst>
    <p:bldLst>
      <p:bldP spid="7" grpId="0" build="allAtOnce"/>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5EC7DE-0F4C-4C26-DB0A-A3C96A465293}"/>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61157AA-D5FC-1910-FEAA-B31898996404}"/>
              </a:ext>
            </a:extLst>
          </p:cNvPr>
          <p:cNvSpPr>
            <a:spLocks noGrp="1"/>
          </p:cNvSpPr>
          <p:nvPr>
            <p:ph type="sldNum" sz="quarter" idx="12"/>
          </p:nvPr>
        </p:nvSpPr>
        <p:spPr/>
        <p:txBody>
          <a:bodyPr/>
          <a:lstStyle/>
          <a:p>
            <a:fld id="{502E830B-17AC-4E30-8B43-8CA5729D8C83}" type="slidenum">
              <a:rPr lang="en-US" smtClean="0"/>
              <a:pPr/>
              <a:t>20</a:t>
            </a:fld>
            <a:endParaRPr lang="en-US"/>
          </a:p>
        </p:txBody>
      </p:sp>
      <p:sp>
        <p:nvSpPr>
          <p:cNvPr id="10" name="Horizontal Funnel Diagram AIDA">
            <a:extLst>
              <a:ext uri="{FF2B5EF4-FFF2-40B4-BE49-F238E27FC236}">
                <a16:creationId xmlns:a16="http://schemas.microsoft.com/office/drawing/2014/main" id="{23E295BF-5B36-F25E-66F6-EE4E38C64CC1}"/>
              </a:ext>
            </a:extLst>
          </p:cNvPr>
          <p:cNvSpPr txBox="1">
            <a:spLocks/>
          </p:cNvSpPr>
          <p:nvPr/>
        </p:nvSpPr>
        <p:spPr bwMode="auto">
          <a:xfrm>
            <a:off x="685800" y="439407"/>
            <a:ext cx="10445931" cy="6134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19050" tIns="19050" rIns="19050" bIns="19050" numCol="1" anchor="t" anchorCtr="0" compatLnSpc="1">
            <a:prstTxWarp prst="textNoShape">
              <a:avLst/>
            </a:prstTxWarp>
          </a:bodyPr>
          <a:lstStyle>
            <a:lvl1pPr algn="l" defTabSz="825500" rtl="0" eaLnBrk="0" fontAlgn="base" hangingPunct="0">
              <a:spcBef>
                <a:spcPct val="0"/>
              </a:spcBef>
              <a:spcAft>
                <a:spcPct val="0"/>
              </a:spcAft>
              <a:defRPr sz="10000" b="1" i="0" kern="1200">
                <a:solidFill>
                  <a:schemeClr val="bg1"/>
                </a:solidFill>
                <a:latin typeface="Open Sans" panose="020B0606030504020204" pitchFamily="34" charset="0"/>
                <a:ea typeface="Open Sans" panose="020B0606030504020204" pitchFamily="34" charset="0"/>
                <a:cs typeface="Open Sans" panose="020B0606030504020204" pitchFamily="34" charset="0"/>
                <a:sym typeface="Poppins Medium"/>
              </a:defRPr>
            </a:lvl1pPr>
            <a:lvl2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2pPr>
            <a:lvl3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3pPr>
            <a:lvl4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4pPr>
            <a:lvl5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5pPr>
            <a:lvl6pPr marL="4572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6pPr>
            <a:lvl7pPr marL="9144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7pPr>
            <a:lvl8pPr marL="13716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8pPr>
            <a:lvl9pPr marL="18288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9pPr>
          </a:lstStyle>
          <a:p>
            <a:pPr algn="ctr"/>
            <a:r>
              <a:rPr lang="en-US" sz="3600" b="0" dirty="0">
                <a:solidFill>
                  <a:schemeClr val="tx1"/>
                </a:solidFill>
                <a:latin typeface="Arial" panose="020B0604020202020204" pitchFamily="34" charset="0"/>
                <a:cs typeface="Arial" panose="020B0604020202020204" pitchFamily="34" charset="0"/>
              </a:rPr>
              <a:t>Valuation from the Buy-side perspective</a:t>
            </a:r>
            <a:endParaRPr lang="en-GB" sz="3600" b="0" dirty="0">
              <a:solidFill>
                <a:schemeClr val="tx1"/>
              </a:solidFill>
              <a:latin typeface="Arial" panose="020B0604020202020204" pitchFamily="34" charset="0"/>
              <a:cs typeface="Arial" panose="020B0604020202020204" pitchFamily="34" charset="0"/>
            </a:endParaRPr>
          </a:p>
        </p:txBody>
      </p:sp>
      <p:pic>
        <p:nvPicPr>
          <p:cNvPr id="3" name="Imagine 2">
            <a:extLst>
              <a:ext uri="{FF2B5EF4-FFF2-40B4-BE49-F238E27FC236}">
                <a16:creationId xmlns:a16="http://schemas.microsoft.com/office/drawing/2014/main" id="{E2C4E71F-AC37-9507-D67F-26A5EE451E02}"/>
              </a:ext>
            </a:extLst>
          </p:cNvPr>
          <p:cNvPicPr>
            <a:picLocks noChangeAspect="1"/>
          </p:cNvPicPr>
          <p:nvPr/>
        </p:nvPicPr>
        <p:blipFill>
          <a:blip r:embed="rId3"/>
          <a:stretch>
            <a:fillRect/>
          </a:stretch>
        </p:blipFill>
        <p:spPr>
          <a:xfrm>
            <a:off x="112213" y="1923894"/>
            <a:ext cx="2751778" cy="1801524"/>
          </a:xfrm>
          <a:prstGeom prst="rect">
            <a:avLst/>
          </a:prstGeom>
        </p:spPr>
      </p:pic>
      <p:pic>
        <p:nvPicPr>
          <p:cNvPr id="6" name="Imagine 5">
            <a:extLst>
              <a:ext uri="{FF2B5EF4-FFF2-40B4-BE49-F238E27FC236}">
                <a16:creationId xmlns:a16="http://schemas.microsoft.com/office/drawing/2014/main" id="{045E01B7-2704-A551-B7B5-84FDBEDA35F5}"/>
              </a:ext>
            </a:extLst>
          </p:cNvPr>
          <p:cNvPicPr>
            <a:picLocks noChangeAspect="1"/>
          </p:cNvPicPr>
          <p:nvPr/>
        </p:nvPicPr>
        <p:blipFill>
          <a:blip r:embed="rId4"/>
          <a:stretch>
            <a:fillRect/>
          </a:stretch>
        </p:blipFill>
        <p:spPr>
          <a:xfrm>
            <a:off x="3031546" y="1923894"/>
            <a:ext cx="4225528" cy="1733550"/>
          </a:xfrm>
          <a:prstGeom prst="rect">
            <a:avLst/>
          </a:prstGeom>
        </p:spPr>
      </p:pic>
      <p:pic>
        <p:nvPicPr>
          <p:cNvPr id="8" name="Imagine 7">
            <a:extLst>
              <a:ext uri="{FF2B5EF4-FFF2-40B4-BE49-F238E27FC236}">
                <a16:creationId xmlns:a16="http://schemas.microsoft.com/office/drawing/2014/main" id="{C66AF152-F82F-4146-1C90-9D2109A8227D}"/>
              </a:ext>
            </a:extLst>
          </p:cNvPr>
          <p:cNvPicPr>
            <a:picLocks noChangeAspect="1"/>
          </p:cNvPicPr>
          <p:nvPr/>
        </p:nvPicPr>
        <p:blipFill>
          <a:blip r:embed="rId5"/>
          <a:stretch>
            <a:fillRect/>
          </a:stretch>
        </p:blipFill>
        <p:spPr>
          <a:xfrm>
            <a:off x="7424629" y="1991868"/>
            <a:ext cx="4323041" cy="1733550"/>
          </a:xfrm>
          <a:prstGeom prst="rect">
            <a:avLst/>
          </a:prstGeom>
        </p:spPr>
      </p:pic>
      <p:sp>
        <p:nvSpPr>
          <p:cNvPr id="9" name="CasetăText 8">
            <a:extLst>
              <a:ext uri="{FF2B5EF4-FFF2-40B4-BE49-F238E27FC236}">
                <a16:creationId xmlns:a16="http://schemas.microsoft.com/office/drawing/2014/main" id="{E703A2B9-BBF6-08C0-EE0E-D3E314C11693}"/>
              </a:ext>
            </a:extLst>
          </p:cNvPr>
          <p:cNvSpPr txBox="1"/>
          <p:nvPr/>
        </p:nvSpPr>
        <p:spPr>
          <a:xfrm>
            <a:off x="285902" y="3872737"/>
            <a:ext cx="1984842" cy="1200329"/>
          </a:xfrm>
          <a:prstGeom prst="rect">
            <a:avLst/>
          </a:prstGeom>
          <a:noFill/>
        </p:spPr>
        <p:txBody>
          <a:bodyPr wrap="square">
            <a:spAutoFit/>
          </a:bodyPr>
          <a:lstStyle/>
          <a:p>
            <a:r>
              <a:rPr lang="en-US" dirty="0">
                <a:latin typeface="Arial" panose="020B0604020202020204" pitchFamily="34" charset="0"/>
                <a:cs typeface="Arial" panose="020B0604020202020204" pitchFamily="34" charset="0"/>
              </a:rPr>
              <a:t>- Net Debt*          + Market Value of Non Operating Assets**</a:t>
            </a:r>
          </a:p>
        </p:txBody>
      </p:sp>
      <p:sp>
        <p:nvSpPr>
          <p:cNvPr id="14" name="CasetăText 13">
            <a:extLst>
              <a:ext uri="{FF2B5EF4-FFF2-40B4-BE49-F238E27FC236}">
                <a16:creationId xmlns:a16="http://schemas.microsoft.com/office/drawing/2014/main" id="{7EB00F24-C67F-70FB-428C-65C8FC1A5D54}"/>
              </a:ext>
            </a:extLst>
          </p:cNvPr>
          <p:cNvSpPr txBox="1"/>
          <p:nvPr/>
        </p:nvSpPr>
        <p:spPr>
          <a:xfrm>
            <a:off x="6403007" y="5772262"/>
            <a:ext cx="3539398" cy="646331"/>
          </a:xfrm>
          <a:prstGeom prst="rect">
            <a:avLst/>
          </a:prstGeom>
          <a:noFill/>
        </p:spPr>
        <p:txBody>
          <a:bodyPr wrap="square">
            <a:spAutoFit/>
          </a:bodyPr>
          <a:lstStyle/>
          <a:p>
            <a:r>
              <a:rPr lang="en-US" dirty="0">
                <a:latin typeface="Arial" panose="020B0604020202020204" pitchFamily="34" charset="0"/>
                <a:cs typeface="Arial" panose="020B0604020202020204" pitchFamily="34" charset="0"/>
              </a:rPr>
              <a:t>Discount for Lack of Control </a:t>
            </a:r>
          </a:p>
          <a:p>
            <a:r>
              <a:rPr lang="en-US" dirty="0">
                <a:latin typeface="Arial" panose="020B0604020202020204" pitchFamily="34" charset="0"/>
                <a:cs typeface="Arial" panose="020B0604020202020204" pitchFamily="34" charset="0"/>
              </a:rPr>
              <a:t>(DLOC) applied </a:t>
            </a:r>
            <a:r>
              <a:rPr lang="en-US" dirty="0">
                <a:solidFill>
                  <a:srgbClr val="FF0000"/>
                </a:solidFill>
                <a:latin typeface="Arial" panose="020B0604020202020204" pitchFamily="34" charset="0"/>
                <a:cs typeface="Arial" panose="020B0604020202020204" pitchFamily="34" charset="0"/>
              </a:rPr>
              <a:t>-20%</a:t>
            </a:r>
          </a:p>
        </p:txBody>
      </p:sp>
      <p:pic>
        <p:nvPicPr>
          <p:cNvPr id="21" name="Imagine 20">
            <a:extLst>
              <a:ext uri="{FF2B5EF4-FFF2-40B4-BE49-F238E27FC236}">
                <a16:creationId xmlns:a16="http://schemas.microsoft.com/office/drawing/2014/main" id="{98644125-9A61-B047-776A-7DFC3EFE40C0}"/>
              </a:ext>
            </a:extLst>
          </p:cNvPr>
          <p:cNvPicPr>
            <a:picLocks noChangeAspect="1"/>
          </p:cNvPicPr>
          <p:nvPr/>
        </p:nvPicPr>
        <p:blipFill>
          <a:blip r:embed="rId6"/>
          <a:stretch>
            <a:fillRect/>
          </a:stretch>
        </p:blipFill>
        <p:spPr>
          <a:xfrm>
            <a:off x="7424629" y="3872737"/>
            <a:ext cx="4172272" cy="1733550"/>
          </a:xfrm>
          <a:prstGeom prst="rect">
            <a:avLst/>
          </a:prstGeom>
        </p:spPr>
      </p:pic>
      <p:pic>
        <p:nvPicPr>
          <p:cNvPr id="23" name="Imagine 22">
            <a:extLst>
              <a:ext uri="{FF2B5EF4-FFF2-40B4-BE49-F238E27FC236}">
                <a16:creationId xmlns:a16="http://schemas.microsoft.com/office/drawing/2014/main" id="{D073DB1E-C60F-A5DA-E65D-E11B554F7050}"/>
              </a:ext>
            </a:extLst>
          </p:cNvPr>
          <p:cNvPicPr>
            <a:picLocks noChangeAspect="1"/>
          </p:cNvPicPr>
          <p:nvPr/>
        </p:nvPicPr>
        <p:blipFill>
          <a:blip r:embed="rId7"/>
          <a:stretch>
            <a:fillRect/>
          </a:stretch>
        </p:blipFill>
        <p:spPr>
          <a:xfrm>
            <a:off x="2649373" y="3872737"/>
            <a:ext cx="4411731" cy="1733550"/>
          </a:xfrm>
          <a:prstGeom prst="rect">
            <a:avLst/>
          </a:prstGeom>
        </p:spPr>
      </p:pic>
      <p:sp>
        <p:nvSpPr>
          <p:cNvPr id="24" name="CasetăText 23">
            <a:extLst>
              <a:ext uri="{FF2B5EF4-FFF2-40B4-BE49-F238E27FC236}">
                <a16:creationId xmlns:a16="http://schemas.microsoft.com/office/drawing/2014/main" id="{47C32EEA-0893-DAA6-87A1-CBCE21C37186}"/>
              </a:ext>
            </a:extLst>
          </p:cNvPr>
          <p:cNvSpPr txBox="1"/>
          <p:nvPr/>
        </p:nvSpPr>
        <p:spPr>
          <a:xfrm>
            <a:off x="3239309" y="5772262"/>
            <a:ext cx="2751778" cy="861774"/>
          </a:xfrm>
          <a:prstGeom prst="rect">
            <a:avLst/>
          </a:prstGeom>
          <a:noFill/>
        </p:spPr>
        <p:txBody>
          <a:bodyPr wrap="square">
            <a:spAutoFit/>
          </a:bodyPr>
          <a:lstStyle/>
          <a:p>
            <a:r>
              <a:rPr lang="en-US" altLang="ro-RO" dirty="0">
                <a:latin typeface="Arial" panose="020B0604020202020204" pitchFamily="34" charset="0"/>
              </a:rPr>
              <a:t>**</a:t>
            </a:r>
            <a:r>
              <a:rPr lang="en-US" altLang="ro-RO" sz="1600" i="1" dirty="0">
                <a:latin typeface="Arial" panose="020B0604020202020204" pitchFamily="34" charset="0"/>
              </a:rPr>
              <a:t>Estimated Market value of Non-Operating Assets = 2,12 millions Euros</a:t>
            </a:r>
            <a:endParaRPr lang="en-US" sz="1600" i="1" dirty="0"/>
          </a:p>
        </p:txBody>
      </p:sp>
      <p:sp>
        <p:nvSpPr>
          <p:cNvPr id="25" name="CasetăText 24">
            <a:extLst>
              <a:ext uri="{FF2B5EF4-FFF2-40B4-BE49-F238E27FC236}">
                <a16:creationId xmlns:a16="http://schemas.microsoft.com/office/drawing/2014/main" id="{2D37C8ED-703D-4ADB-8D8F-2F6B86B04B94}"/>
              </a:ext>
            </a:extLst>
          </p:cNvPr>
          <p:cNvSpPr txBox="1"/>
          <p:nvPr/>
        </p:nvSpPr>
        <p:spPr>
          <a:xfrm>
            <a:off x="75611" y="5772262"/>
            <a:ext cx="2751778" cy="861774"/>
          </a:xfrm>
          <a:prstGeom prst="rect">
            <a:avLst/>
          </a:prstGeom>
          <a:noFill/>
        </p:spPr>
        <p:txBody>
          <a:bodyPr wrap="square">
            <a:spAutoFit/>
          </a:bodyPr>
          <a:lstStyle/>
          <a:p>
            <a:r>
              <a:rPr lang="en-US" altLang="ro-RO" dirty="0">
                <a:latin typeface="Arial" panose="020B0604020202020204" pitchFamily="34" charset="0"/>
              </a:rPr>
              <a:t>*</a:t>
            </a:r>
            <a:r>
              <a:rPr lang="en-US" altLang="ro-RO" sz="1600" i="1" dirty="0">
                <a:latin typeface="Arial" panose="020B0604020202020204" pitchFamily="34" charset="0"/>
              </a:rPr>
              <a:t>Net Debt estimated very close to the Sell – side figure</a:t>
            </a:r>
            <a:endParaRPr lang="en-US" sz="1600" i="1" dirty="0"/>
          </a:p>
        </p:txBody>
      </p:sp>
    </p:spTree>
    <p:extLst>
      <p:ext uri="{BB962C8B-B14F-4D97-AF65-F5344CB8AC3E}">
        <p14:creationId xmlns:p14="http://schemas.microsoft.com/office/powerpoint/2010/main" val="2711063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ppt_x"/>
                                          </p:val>
                                        </p:tav>
                                        <p:tav tm="100000">
                                          <p:val>
                                            <p:strVal val="#ppt_x"/>
                                          </p:val>
                                        </p:tav>
                                      </p:tavLst>
                                    </p:anim>
                                    <p:anim calcmode="lin" valueType="num">
                                      <p:cBhvr additive="base">
                                        <p:cTn id="3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fill="hold"/>
                                        <p:tgtEl>
                                          <p:spTgt spid="24"/>
                                        </p:tgtEl>
                                        <p:attrNameLst>
                                          <p:attrName>ppt_x</p:attrName>
                                        </p:attrNameLst>
                                      </p:cBhvr>
                                      <p:tavLst>
                                        <p:tav tm="0">
                                          <p:val>
                                            <p:strVal val="#ppt_x"/>
                                          </p:val>
                                        </p:tav>
                                        <p:tav tm="100000">
                                          <p:val>
                                            <p:strVal val="#ppt_x"/>
                                          </p:val>
                                        </p:tav>
                                      </p:tavLst>
                                    </p:anim>
                                    <p:anim calcmode="lin" valueType="num">
                                      <p:cBhvr additive="base">
                                        <p:cTn id="3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fill="hold"/>
                                        <p:tgtEl>
                                          <p:spTgt spid="21"/>
                                        </p:tgtEl>
                                        <p:attrNameLst>
                                          <p:attrName>ppt_x</p:attrName>
                                        </p:attrNameLst>
                                      </p:cBhvr>
                                      <p:tavLst>
                                        <p:tav tm="0">
                                          <p:val>
                                            <p:strVal val="#ppt_x"/>
                                          </p:val>
                                        </p:tav>
                                        <p:tav tm="100000">
                                          <p:val>
                                            <p:strVal val="#ppt_x"/>
                                          </p:val>
                                        </p:tav>
                                      </p:tavLst>
                                    </p:anim>
                                    <p:anim calcmode="lin" valueType="num">
                                      <p:cBhvr additive="base">
                                        <p:cTn id="5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P spid="24" grpId="0"/>
      <p:bldP spid="2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0436D1-EE1B-0B39-7070-64A25AF29911}"/>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73BC55D-1EC8-6883-0BFE-4EA442B00A28}"/>
              </a:ext>
            </a:extLst>
          </p:cNvPr>
          <p:cNvSpPr>
            <a:spLocks noGrp="1"/>
          </p:cNvSpPr>
          <p:nvPr>
            <p:ph type="sldNum" sz="quarter" idx="12"/>
          </p:nvPr>
        </p:nvSpPr>
        <p:spPr/>
        <p:txBody>
          <a:bodyPr/>
          <a:lstStyle/>
          <a:p>
            <a:fld id="{502E830B-17AC-4E30-8B43-8CA5729D8C83}" type="slidenum">
              <a:rPr lang="en-US" smtClean="0"/>
              <a:pPr/>
              <a:t>21</a:t>
            </a:fld>
            <a:endParaRPr lang="en-US"/>
          </a:p>
        </p:txBody>
      </p:sp>
      <p:sp>
        <p:nvSpPr>
          <p:cNvPr id="10" name="Horizontal Funnel Diagram AIDA">
            <a:extLst>
              <a:ext uri="{FF2B5EF4-FFF2-40B4-BE49-F238E27FC236}">
                <a16:creationId xmlns:a16="http://schemas.microsoft.com/office/drawing/2014/main" id="{C1665DBA-ECEC-6AC0-BD05-25A18F5BB5DC}"/>
              </a:ext>
            </a:extLst>
          </p:cNvPr>
          <p:cNvSpPr txBox="1">
            <a:spLocks/>
          </p:cNvSpPr>
          <p:nvPr/>
        </p:nvSpPr>
        <p:spPr bwMode="auto">
          <a:xfrm>
            <a:off x="685800" y="439407"/>
            <a:ext cx="10445931" cy="6134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19050" tIns="19050" rIns="19050" bIns="19050" numCol="1" anchor="t" anchorCtr="0" compatLnSpc="1">
            <a:prstTxWarp prst="textNoShape">
              <a:avLst/>
            </a:prstTxWarp>
          </a:bodyPr>
          <a:lstStyle>
            <a:lvl1pPr algn="l" defTabSz="825500" rtl="0" eaLnBrk="0" fontAlgn="base" hangingPunct="0">
              <a:spcBef>
                <a:spcPct val="0"/>
              </a:spcBef>
              <a:spcAft>
                <a:spcPct val="0"/>
              </a:spcAft>
              <a:defRPr sz="10000" b="1" i="0" kern="1200">
                <a:solidFill>
                  <a:schemeClr val="bg1"/>
                </a:solidFill>
                <a:latin typeface="Open Sans" panose="020B0606030504020204" pitchFamily="34" charset="0"/>
                <a:ea typeface="Open Sans" panose="020B0606030504020204" pitchFamily="34" charset="0"/>
                <a:cs typeface="Open Sans" panose="020B0606030504020204" pitchFamily="34" charset="0"/>
                <a:sym typeface="Poppins Medium"/>
              </a:defRPr>
            </a:lvl1pPr>
            <a:lvl2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2pPr>
            <a:lvl3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3pPr>
            <a:lvl4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4pPr>
            <a:lvl5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5pPr>
            <a:lvl6pPr marL="4572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6pPr>
            <a:lvl7pPr marL="9144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7pPr>
            <a:lvl8pPr marL="13716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8pPr>
            <a:lvl9pPr marL="18288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9pPr>
          </a:lstStyle>
          <a:p>
            <a:pPr algn="ctr"/>
            <a:r>
              <a:rPr lang="en-US" sz="3600" b="0" dirty="0">
                <a:solidFill>
                  <a:schemeClr val="tx1"/>
                </a:solidFill>
                <a:latin typeface="Arial" panose="020B0604020202020204" pitchFamily="34" charset="0"/>
                <a:cs typeface="Arial" panose="020B0604020202020204" pitchFamily="34" charset="0"/>
              </a:rPr>
              <a:t>Discussions around the Football-field-chart</a:t>
            </a:r>
            <a:endParaRPr lang="en-GB" sz="3600" b="0" dirty="0">
              <a:solidFill>
                <a:schemeClr val="tx1"/>
              </a:solidFill>
              <a:latin typeface="Arial" panose="020B0604020202020204" pitchFamily="34" charset="0"/>
              <a:cs typeface="Arial" panose="020B0604020202020204" pitchFamily="34" charset="0"/>
            </a:endParaRPr>
          </a:p>
        </p:txBody>
      </p:sp>
      <p:graphicFrame>
        <p:nvGraphicFramePr>
          <p:cNvPr id="6" name="Chart 1">
            <a:extLst>
              <a:ext uri="{FF2B5EF4-FFF2-40B4-BE49-F238E27FC236}">
                <a16:creationId xmlns:a16="http://schemas.microsoft.com/office/drawing/2014/main" id="{A8E97491-5555-457C-B5F6-5EEEAD3E4993}"/>
              </a:ext>
            </a:extLst>
          </p:cNvPr>
          <p:cNvGraphicFramePr>
            <a:graphicFrameLocks/>
          </p:cNvGraphicFramePr>
          <p:nvPr>
            <p:extLst>
              <p:ext uri="{D42A27DB-BD31-4B8C-83A1-F6EECF244321}">
                <p14:modId xmlns:p14="http://schemas.microsoft.com/office/powerpoint/2010/main" val="2932375226"/>
              </p:ext>
            </p:extLst>
          </p:nvPr>
        </p:nvGraphicFramePr>
        <p:xfrm>
          <a:off x="471690" y="1546706"/>
          <a:ext cx="5518355" cy="3300596"/>
        </p:xfrm>
        <a:graphic>
          <a:graphicData uri="http://schemas.openxmlformats.org/drawingml/2006/chart">
            <c:chart xmlns:c="http://schemas.openxmlformats.org/drawingml/2006/chart" xmlns:r="http://schemas.openxmlformats.org/officeDocument/2006/relationships" r:id="rId3"/>
          </a:graphicData>
        </a:graphic>
      </p:graphicFrame>
      <p:pic>
        <p:nvPicPr>
          <p:cNvPr id="11" name="Imagine 10">
            <a:extLst>
              <a:ext uri="{FF2B5EF4-FFF2-40B4-BE49-F238E27FC236}">
                <a16:creationId xmlns:a16="http://schemas.microsoft.com/office/drawing/2014/main" id="{3E884041-2205-8DF1-8A5C-C5F35F311FF4}"/>
              </a:ext>
            </a:extLst>
          </p:cNvPr>
          <p:cNvPicPr>
            <a:picLocks noChangeAspect="1"/>
          </p:cNvPicPr>
          <p:nvPr/>
        </p:nvPicPr>
        <p:blipFill>
          <a:blip r:embed="rId4"/>
          <a:stretch>
            <a:fillRect/>
          </a:stretch>
        </p:blipFill>
        <p:spPr>
          <a:xfrm>
            <a:off x="6497344" y="2926728"/>
            <a:ext cx="5222966" cy="3029517"/>
          </a:xfrm>
          <a:prstGeom prst="rect">
            <a:avLst/>
          </a:prstGeom>
        </p:spPr>
      </p:pic>
      <p:sp>
        <p:nvSpPr>
          <p:cNvPr id="13" name="CasetăText 12">
            <a:extLst>
              <a:ext uri="{FF2B5EF4-FFF2-40B4-BE49-F238E27FC236}">
                <a16:creationId xmlns:a16="http://schemas.microsoft.com/office/drawing/2014/main" id="{ADEC74D5-CE27-2A6B-06BC-1BBBE6B41C83}"/>
              </a:ext>
            </a:extLst>
          </p:cNvPr>
          <p:cNvSpPr txBox="1"/>
          <p:nvPr/>
        </p:nvSpPr>
        <p:spPr>
          <a:xfrm>
            <a:off x="706483" y="5150317"/>
            <a:ext cx="4435788" cy="1200329"/>
          </a:xfrm>
          <a:prstGeom prst="rect">
            <a:avLst/>
          </a:prstGeom>
          <a:noFill/>
        </p:spPr>
        <p:txBody>
          <a:bodyPr wrap="square">
            <a:spAutoFit/>
          </a:bodyPr>
          <a:lstStyle/>
          <a:p>
            <a:r>
              <a:rPr lang="en-US" dirty="0">
                <a:latin typeface="Arial" panose="020B0604020202020204" pitchFamily="34" charset="0"/>
                <a:cs typeface="Arial" panose="020B0604020202020204" pitchFamily="34" charset="0"/>
              </a:rPr>
              <a:t>Following the arguments, the valuers agreed to consider </a:t>
            </a:r>
            <a:r>
              <a:rPr lang="en-US" i="1" dirty="0">
                <a:latin typeface="Arial" panose="020B0604020202020204" pitchFamily="34" charset="0"/>
                <a:cs typeface="Arial" panose="020B0604020202020204" pitchFamily="34" charset="0"/>
              </a:rPr>
              <a:t>Equitable value </a:t>
            </a:r>
            <a:r>
              <a:rPr lang="en-US" dirty="0">
                <a:latin typeface="Arial" panose="020B0604020202020204" pitchFamily="34" charset="0"/>
                <a:cs typeface="Arial" panose="020B0604020202020204" pitchFamily="34" charset="0"/>
              </a:rPr>
              <a:t>as basis of value, resulting in the elimination of the DLOC by the Buy – side valuer. </a:t>
            </a:r>
          </a:p>
        </p:txBody>
      </p:sp>
    </p:spTree>
    <p:extLst>
      <p:ext uri="{BB962C8B-B14F-4D97-AF65-F5344CB8AC3E}">
        <p14:creationId xmlns:p14="http://schemas.microsoft.com/office/powerpoint/2010/main" val="3118169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EF4529-4649-05F5-A8BA-5534F87A1409}"/>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B2A4EED-681F-FA53-CFEF-79D8502CEBF3}"/>
              </a:ext>
            </a:extLst>
          </p:cNvPr>
          <p:cNvSpPr>
            <a:spLocks noGrp="1"/>
          </p:cNvSpPr>
          <p:nvPr>
            <p:ph type="sldNum" sz="quarter" idx="12"/>
          </p:nvPr>
        </p:nvSpPr>
        <p:spPr/>
        <p:txBody>
          <a:bodyPr/>
          <a:lstStyle/>
          <a:p>
            <a:fld id="{502E830B-17AC-4E30-8B43-8CA5729D8C83}" type="slidenum">
              <a:rPr lang="en-US" smtClean="0"/>
              <a:pPr/>
              <a:t>22</a:t>
            </a:fld>
            <a:endParaRPr lang="en-US"/>
          </a:p>
        </p:txBody>
      </p:sp>
      <p:sp>
        <p:nvSpPr>
          <p:cNvPr id="10" name="Horizontal Funnel Diagram AIDA">
            <a:extLst>
              <a:ext uri="{FF2B5EF4-FFF2-40B4-BE49-F238E27FC236}">
                <a16:creationId xmlns:a16="http://schemas.microsoft.com/office/drawing/2014/main" id="{96E2626D-6F67-8300-AA3E-4B8ECC7B7C8A}"/>
              </a:ext>
            </a:extLst>
          </p:cNvPr>
          <p:cNvSpPr txBox="1">
            <a:spLocks/>
          </p:cNvSpPr>
          <p:nvPr/>
        </p:nvSpPr>
        <p:spPr bwMode="auto">
          <a:xfrm>
            <a:off x="685800" y="439407"/>
            <a:ext cx="10445931" cy="6134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19050" tIns="19050" rIns="19050" bIns="19050" numCol="1" anchor="t" anchorCtr="0" compatLnSpc="1">
            <a:prstTxWarp prst="textNoShape">
              <a:avLst/>
            </a:prstTxWarp>
          </a:bodyPr>
          <a:lstStyle>
            <a:lvl1pPr algn="l" defTabSz="825500" rtl="0" eaLnBrk="0" fontAlgn="base" hangingPunct="0">
              <a:spcBef>
                <a:spcPct val="0"/>
              </a:spcBef>
              <a:spcAft>
                <a:spcPct val="0"/>
              </a:spcAft>
              <a:defRPr sz="10000" b="1" i="0" kern="1200">
                <a:solidFill>
                  <a:schemeClr val="bg1"/>
                </a:solidFill>
                <a:latin typeface="Open Sans" panose="020B0606030504020204" pitchFamily="34" charset="0"/>
                <a:ea typeface="Open Sans" panose="020B0606030504020204" pitchFamily="34" charset="0"/>
                <a:cs typeface="Open Sans" panose="020B0606030504020204" pitchFamily="34" charset="0"/>
                <a:sym typeface="Poppins Medium"/>
              </a:defRPr>
            </a:lvl1pPr>
            <a:lvl2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2pPr>
            <a:lvl3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3pPr>
            <a:lvl4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4pPr>
            <a:lvl5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5pPr>
            <a:lvl6pPr marL="4572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6pPr>
            <a:lvl7pPr marL="9144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7pPr>
            <a:lvl8pPr marL="13716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8pPr>
            <a:lvl9pPr marL="18288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9pPr>
          </a:lstStyle>
          <a:p>
            <a:pPr algn="ctr"/>
            <a:r>
              <a:rPr lang="en-US" sz="3600" b="0" dirty="0">
                <a:solidFill>
                  <a:schemeClr val="tx1"/>
                </a:solidFill>
                <a:latin typeface="Arial" panose="020B0604020202020204" pitchFamily="34" charset="0"/>
                <a:cs typeface="Arial" panose="020B0604020202020204" pitchFamily="34" charset="0"/>
              </a:rPr>
              <a:t>Discussions around the Football-field-chart </a:t>
            </a:r>
          </a:p>
          <a:p>
            <a:pPr algn="ctr"/>
            <a:r>
              <a:rPr lang="en-US" sz="3600" b="0" dirty="0">
                <a:solidFill>
                  <a:schemeClr val="tx1"/>
                </a:solidFill>
                <a:latin typeface="Arial" panose="020B0604020202020204" pitchFamily="34" charset="0"/>
                <a:cs typeface="Arial" panose="020B0604020202020204" pitchFamily="34" charset="0"/>
              </a:rPr>
              <a:t>Final ranges presented to the owners</a:t>
            </a:r>
            <a:endParaRPr lang="en-GB" sz="3600" b="0" dirty="0">
              <a:solidFill>
                <a:schemeClr val="tx1"/>
              </a:solidFill>
              <a:latin typeface="Arial" panose="020B0604020202020204" pitchFamily="34" charset="0"/>
              <a:cs typeface="Arial" panose="020B0604020202020204" pitchFamily="34" charset="0"/>
            </a:endParaRPr>
          </a:p>
        </p:txBody>
      </p:sp>
      <p:graphicFrame>
        <p:nvGraphicFramePr>
          <p:cNvPr id="6" name="Chart 1">
            <a:extLst>
              <a:ext uri="{FF2B5EF4-FFF2-40B4-BE49-F238E27FC236}">
                <a16:creationId xmlns:a16="http://schemas.microsoft.com/office/drawing/2014/main" id="{056D78A6-6583-A46E-4801-A15158374215}"/>
              </a:ext>
            </a:extLst>
          </p:cNvPr>
          <p:cNvGraphicFramePr>
            <a:graphicFrameLocks/>
          </p:cNvGraphicFramePr>
          <p:nvPr>
            <p:extLst>
              <p:ext uri="{D42A27DB-BD31-4B8C-83A1-F6EECF244321}">
                <p14:modId xmlns:p14="http://schemas.microsoft.com/office/powerpoint/2010/main" val="1537786317"/>
              </p:ext>
            </p:extLst>
          </p:nvPr>
        </p:nvGraphicFramePr>
        <p:xfrm>
          <a:off x="685800" y="1930165"/>
          <a:ext cx="5518355" cy="3300596"/>
        </p:xfrm>
        <a:graphic>
          <a:graphicData uri="http://schemas.openxmlformats.org/drawingml/2006/chart">
            <c:chart xmlns:c="http://schemas.openxmlformats.org/drawingml/2006/chart" xmlns:r="http://schemas.openxmlformats.org/officeDocument/2006/relationships" r:id="rId3"/>
          </a:graphicData>
        </a:graphic>
      </p:graphicFrame>
      <p:pic>
        <p:nvPicPr>
          <p:cNvPr id="3" name="Imagine 2">
            <a:extLst>
              <a:ext uri="{FF2B5EF4-FFF2-40B4-BE49-F238E27FC236}">
                <a16:creationId xmlns:a16="http://schemas.microsoft.com/office/drawing/2014/main" id="{3CCF1ED1-6EAA-7AFF-DE07-B4308848CF7F}"/>
              </a:ext>
            </a:extLst>
          </p:cNvPr>
          <p:cNvPicPr>
            <a:picLocks noChangeAspect="1"/>
          </p:cNvPicPr>
          <p:nvPr/>
        </p:nvPicPr>
        <p:blipFill>
          <a:blip r:embed="rId4"/>
          <a:stretch>
            <a:fillRect/>
          </a:stretch>
        </p:blipFill>
        <p:spPr>
          <a:xfrm>
            <a:off x="6487092" y="3046186"/>
            <a:ext cx="5380904" cy="3121127"/>
          </a:xfrm>
          <a:prstGeom prst="rect">
            <a:avLst/>
          </a:prstGeom>
        </p:spPr>
      </p:pic>
    </p:spTree>
    <p:extLst>
      <p:ext uri="{BB962C8B-B14F-4D97-AF65-F5344CB8AC3E}">
        <p14:creationId xmlns:p14="http://schemas.microsoft.com/office/powerpoint/2010/main" val="2467589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E3E72F-E4C6-7193-F79D-E9B61176ACF1}"/>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F556FD4-4047-DDA8-9DCF-58870F7C5EDB}"/>
              </a:ext>
            </a:extLst>
          </p:cNvPr>
          <p:cNvSpPr>
            <a:spLocks noGrp="1"/>
          </p:cNvSpPr>
          <p:nvPr>
            <p:ph type="sldNum" sz="quarter" idx="12"/>
          </p:nvPr>
        </p:nvSpPr>
        <p:spPr/>
        <p:txBody>
          <a:bodyPr/>
          <a:lstStyle/>
          <a:p>
            <a:fld id="{502E830B-17AC-4E30-8B43-8CA5729D8C83}" type="slidenum">
              <a:rPr lang="en-US" smtClean="0"/>
              <a:pPr/>
              <a:t>23</a:t>
            </a:fld>
            <a:endParaRPr lang="en-US"/>
          </a:p>
        </p:txBody>
      </p:sp>
      <p:sp>
        <p:nvSpPr>
          <p:cNvPr id="10" name="Horizontal Funnel Diagram AIDA">
            <a:extLst>
              <a:ext uri="{FF2B5EF4-FFF2-40B4-BE49-F238E27FC236}">
                <a16:creationId xmlns:a16="http://schemas.microsoft.com/office/drawing/2014/main" id="{BC35BBBD-2E17-1AA4-71FA-79A696AA5F76}"/>
              </a:ext>
            </a:extLst>
          </p:cNvPr>
          <p:cNvSpPr txBox="1">
            <a:spLocks/>
          </p:cNvSpPr>
          <p:nvPr/>
        </p:nvSpPr>
        <p:spPr bwMode="auto">
          <a:xfrm>
            <a:off x="685800" y="408735"/>
            <a:ext cx="10445931" cy="6747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19050" tIns="19050" rIns="19050" bIns="19050" numCol="1" anchor="t" anchorCtr="0" compatLnSpc="1">
            <a:prstTxWarp prst="textNoShape">
              <a:avLst/>
            </a:prstTxWarp>
          </a:bodyPr>
          <a:lstStyle>
            <a:lvl1pPr algn="l" defTabSz="825500" rtl="0" eaLnBrk="0" fontAlgn="base" hangingPunct="0">
              <a:spcBef>
                <a:spcPct val="0"/>
              </a:spcBef>
              <a:spcAft>
                <a:spcPct val="0"/>
              </a:spcAft>
              <a:defRPr sz="10000" b="1" i="0" kern="1200">
                <a:solidFill>
                  <a:schemeClr val="bg1"/>
                </a:solidFill>
                <a:latin typeface="Open Sans" panose="020B0606030504020204" pitchFamily="34" charset="0"/>
                <a:ea typeface="Open Sans" panose="020B0606030504020204" pitchFamily="34" charset="0"/>
                <a:cs typeface="Open Sans" panose="020B0606030504020204" pitchFamily="34" charset="0"/>
                <a:sym typeface="Poppins Medium"/>
              </a:defRPr>
            </a:lvl1pPr>
            <a:lvl2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2pPr>
            <a:lvl3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3pPr>
            <a:lvl4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4pPr>
            <a:lvl5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5pPr>
            <a:lvl6pPr marL="4572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6pPr>
            <a:lvl7pPr marL="9144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7pPr>
            <a:lvl8pPr marL="13716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8pPr>
            <a:lvl9pPr marL="18288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9pPr>
          </a:lstStyle>
          <a:p>
            <a:pPr algn="ctr">
              <a:lnSpc>
                <a:spcPct val="90000"/>
              </a:lnSpc>
            </a:pPr>
            <a:r>
              <a:rPr lang="en-US" sz="3600" b="0" dirty="0">
                <a:solidFill>
                  <a:schemeClr val="tx1"/>
                </a:solidFill>
                <a:latin typeface="Arial" panose="020B0604020202020204" pitchFamily="34" charset="0"/>
              </a:rPr>
              <a:t>Guideline publicly-traded comparable method</a:t>
            </a:r>
          </a:p>
          <a:p>
            <a:pPr algn="ctr">
              <a:lnSpc>
                <a:spcPct val="90000"/>
              </a:lnSpc>
            </a:pPr>
            <a:r>
              <a:rPr lang="en-US" sz="3600" b="0" dirty="0">
                <a:solidFill>
                  <a:schemeClr val="tx1"/>
                </a:solidFill>
                <a:latin typeface="Arial" panose="020B0604020202020204" pitchFamily="34" charset="0"/>
                <a:cs typeface="Arial" panose="020B0604020202020204" pitchFamily="34" charset="0"/>
              </a:rPr>
              <a:t>Selecting the multiples </a:t>
            </a:r>
            <a:endParaRPr lang="en-GB" sz="3600" b="0" dirty="0">
              <a:solidFill>
                <a:schemeClr val="tx1"/>
              </a:solidFill>
              <a:latin typeface="Arial" panose="020B0604020202020204" pitchFamily="34" charset="0"/>
              <a:cs typeface="Arial" panose="020B0604020202020204" pitchFamily="34" charset="0"/>
            </a:endParaRPr>
          </a:p>
        </p:txBody>
      </p:sp>
      <p:sp>
        <p:nvSpPr>
          <p:cNvPr id="13" name="CasetăText 12">
            <a:extLst>
              <a:ext uri="{FF2B5EF4-FFF2-40B4-BE49-F238E27FC236}">
                <a16:creationId xmlns:a16="http://schemas.microsoft.com/office/drawing/2014/main" id="{C38A7BD1-EA14-9127-F916-547A0C05573A}"/>
              </a:ext>
            </a:extLst>
          </p:cNvPr>
          <p:cNvSpPr txBox="1"/>
          <p:nvPr/>
        </p:nvSpPr>
        <p:spPr>
          <a:xfrm>
            <a:off x="217727" y="1634683"/>
            <a:ext cx="4082424" cy="4832092"/>
          </a:xfrm>
          <a:prstGeom prst="rect">
            <a:avLst/>
          </a:prstGeom>
          <a:noFill/>
        </p:spPr>
        <p:txBody>
          <a:bodyPr wrap="square">
            <a:spAutoFit/>
          </a:bodyPr>
          <a:lstStyle/>
          <a:p>
            <a:r>
              <a:rPr lang="en-US" altLang="ro-RO" sz="2000" dirty="0">
                <a:latin typeface="Arial" panose="020B0604020202020204" pitchFamily="34" charset="0"/>
              </a:rPr>
              <a:t>You need to do Market research to identify the relevance for market participants of specific multiples in specific industries.</a:t>
            </a:r>
          </a:p>
          <a:p>
            <a:r>
              <a:rPr lang="en-US" sz="2000" dirty="0" err="1">
                <a:latin typeface="Arial" panose="020B0604020202020204" pitchFamily="34" charset="0"/>
              </a:rPr>
              <a:t>I.e</a:t>
            </a:r>
            <a:r>
              <a:rPr lang="en-US" sz="2000" dirty="0">
                <a:latin typeface="Arial" panose="020B0604020202020204" pitchFamily="34" charset="0"/>
              </a:rPr>
              <a:t>, </a:t>
            </a:r>
            <a:r>
              <a:rPr lang="en-US" dirty="0"/>
              <a:t>The study R.L. Hulett Report – </a:t>
            </a:r>
            <a:r>
              <a:rPr lang="en-US" i="1" dirty="0"/>
              <a:t>Global Deal Analytics, 2025</a:t>
            </a:r>
            <a:r>
              <a:rPr lang="en-US" dirty="0"/>
              <a:t>, indicates that for the Transportation &amp; Logistics sector in the first half of 2025, the most relevant median multiples are EV/EBITDA and EV/Revenue.</a:t>
            </a:r>
          </a:p>
          <a:p>
            <a:endParaRPr lang="en-US" sz="2000" dirty="0"/>
          </a:p>
          <a:p>
            <a:r>
              <a:rPr lang="en-US" sz="2000" dirty="0"/>
              <a:t>The M&amp;A market could also provide valuable insights on what multiples to pick, see I.e. the Epsilon Research materials.</a:t>
            </a:r>
          </a:p>
        </p:txBody>
      </p:sp>
      <p:pic>
        <p:nvPicPr>
          <p:cNvPr id="18" name="Imagine 17">
            <a:extLst>
              <a:ext uri="{FF2B5EF4-FFF2-40B4-BE49-F238E27FC236}">
                <a16:creationId xmlns:a16="http://schemas.microsoft.com/office/drawing/2014/main" id="{5E2FBEEC-E76D-5127-EB85-D6E0523DB60B}"/>
              </a:ext>
            </a:extLst>
          </p:cNvPr>
          <p:cNvPicPr>
            <a:picLocks noChangeAspect="1"/>
          </p:cNvPicPr>
          <p:nvPr/>
        </p:nvPicPr>
        <p:blipFill>
          <a:blip r:embed="rId3"/>
          <a:stretch>
            <a:fillRect/>
          </a:stretch>
        </p:blipFill>
        <p:spPr>
          <a:xfrm>
            <a:off x="5642290" y="1557570"/>
            <a:ext cx="5584852" cy="2423278"/>
          </a:xfrm>
          <a:prstGeom prst="rect">
            <a:avLst/>
          </a:prstGeom>
        </p:spPr>
      </p:pic>
      <p:pic>
        <p:nvPicPr>
          <p:cNvPr id="20" name="Imagine 19">
            <a:extLst>
              <a:ext uri="{FF2B5EF4-FFF2-40B4-BE49-F238E27FC236}">
                <a16:creationId xmlns:a16="http://schemas.microsoft.com/office/drawing/2014/main" id="{F02D8372-9CF3-7D8A-C9A8-A5461A466017}"/>
              </a:ext>
            </a:extLst>
          </p:cNvPr>
          <p:cNvPicPr>
            <a:picLocks noChangeAspect="1"/>
          </p:cNvPicPr>
          <p:nvPr/>
        </p:nvPicPr>
        <p:blipFill>
          <a:blip r:embed="rId4"/>
          <a:stretch>
            <a:fillRect/>
          </a:stretch>
        </p:blipFill>
        <p:spPr>
          <a:xfrm>
            <a:off x="6689124" y="3791176"/>
            <a:ext cx="5131142" cy="2320700"/>
          </a:xfrm>
          <a:prstGeom prst="rect">
            <a:avLst/>
          </a:prstGeom>
        </p:spPr>
      </p:pic>
      <p:pic>
        <p:nvPicPr>
          <p:cNvPr id="22" name="Imagine 21">
            <a:extLst>
              <a:ext uri="{FF2B5EF4-FFF2-40B4-BE49-F238E27FC236}">
                <a16:creationId xmlns:a16="http://schemas.microsoft.com/office/drawing/2014/main" id="{4F87CD20-6B1D-E8DF-809E-1083148320AE}"/>
              </a:ext>
            </a:extLst>
          </p:cNvPr>
          <p:cNvPicPr>
            <a:picLocks noChangeAspect="1"/>
          </p:cNvPicPr>
          <p:nvPr/>
        </p:nvPicPr>
        <p:blipFill>
          <a:blip r:embed="rId5"/>
          <a:stretch>
            <a:fillRect/>
          </a:stretch>
        </p:blipFill>
        <p:spPr>
          <a:xfrm>
            <a:off x="4300151" y="4128565"/>
            <a:ext cx="5493607" cy="2480391"/>
          </a:xfrm>
          <a:prstGeom prst="rect">
            <a:avLst/>
          </a:prstGeom>
        </p:spPr>
      </p:pic>
    </p:spTree>
    <p:extLst>
      <p:ext uri="{BB962C8B-B14F-4D97-AF65-F5344CB8AC3E}">
        <p14:creationId xmlns:p14="http://schemas.microsoft.com/office/powerpoint/2010/main" val="3121257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ppt_x"/>
                                          </p:val>
                                        </p:tav>
                                        <p:tav tm="100000">
                                          <p:val>
                                            <p:strVal val="#ppt_x"/>
                                          </p:val>
                                        </p:tav>
                                      </p:tavLst>
                                    </p:anim>
                                    <p:anim calcmode="lin" valueType="num">
                                      <p:cBhvr additive="base">
                                        <p:cTn id="1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ppt_x"/>
                                          </p:val>
                                        </p:tav>
                                        <p:tav tm="100000">
                                          <p:val>
                                            <p:strVal val="#ppt_x"/>
                                          </p:val>
                                        </p:tav>
                                      </p:tavLst>
                                    </p:anim>
                                    <p:anim calcmode="lin" valueType="num">
                                      <p:cBhvr additive="base">
                                        <p:cTn id="2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194224-AA44-99CD-48AB-52FE3F718C49}"/>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67B6EC9-D662-89A5-E149-9553F32BC945}"/>
              </a:ext>
            </a:extLst>
          </p:cNvPr>
          <p:cNvSpPr>
            <a:spLocks noGrp="1"/>
          </p:cNvSpPr>
          <p:nvPr>
            <p:ph type="sldNum" sz="quarter" idx="12"/>
          </p:nvPr>
        </p:nvSpPr>
        <p:spPr/>
        <p:txBody>
          <a:bodyPr/>
          <a:lstStyle/>
          <a:p>
            <a:fld id="{502E830B-17AC-4E30-8B43-8CA5729D8C83}" type="slidenum">
              <a:rPr lang="en-US" smtClean="0"/>
              <a:pPr/>
              <a:t>24</a:t>
            </a:fld>
            <a:endParaRPr lang="en-US"/>
          </a:p>
        </p:txBody>
      </p:sp>
      <p:sp>
        <p:nvSpPr>
          <p:cNvPr id="10" name="Horizontal Funnel Diagram AIDA">
            <a:extLst>
              <a:ext uri="{FF2B5EF4-FFF2-40B4-BE49-F238E27FC236}">
                <a16:creationId xmlns:a16="http://schemas.microsoft.com/office/drawing/2014/main" id="{B4943B12-2D40-AFC4-EE64-70CE50249291}"/>
              </a:ext>
            </a:extLst>
          </p:cNvPr>
          <p:cNvSpPr txBox="1">
            <a:spLocks/>
          </p:cNvSpPr>
          <p:nvPr/>
        </p:nvSpPr>
        <p:spPr bwMode="auto">
          <a:xfrm>
            <a:off x="685800" y="408735"/>
            <a:ext cx="10445931" cy="6747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19050" tIns="19050" rIns="19050" bIns="19050" numCol="1" anchor="t" anchorCtr="0" compatLnSpc="1">
            <a:prstTxWarp prst="textNoShape">
              <a:avLst/>
            </a:prstTxWarp>
          </a:bodyPr>
          <a:lstStyle>
            <a:lvl1pPr algn="l" defTabSz="825500" rtl="0" eaLnBrk="0" fontAlgn="base" hangingPunct="0">
              <a:spcBef>
                <a:spcPct val="0"/>
              </a:spcBef>
              <a:spcAft>
                <a:spcPct val="0"/>
              </a:spcAft>
              <a:defRPr sz="10000" b="1" i="0" kern="1200">
                <a:solidFill>
                  <a:schemeClr val="bg1"/>
                </a:solidFill>
                <a:latin typeface="Open Sans" panose="020B0606030504020204" pitchFamily="34" charset="0"/>
                <a:ea typeface="Open Sans" panose="020B0606030504020204" pitchFamily="34" charset="0"/>
                <a:cs typeface="Open Sans" panose="020B0606030504020204" pitchFamily="34" charset="0"/>
                <a:sym typeface="Poppins Medium"/>
              </a:defRPr>
            </a:lvl1pPr>
            <a:lvl2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2pPr>
            <a:lvl3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3pPr>
            <a:lvl4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4pPr>
            <a:lvl5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5pPr>
            <a:lvl6pPr marL="4572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6pPr>
            <a:lvl7pPr marL="9144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7pPr>
            <a:lvl8pPr marL="13716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8pPr>
            <a:lvl9pPr marL="18288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9pPr>
          </a:lstStyle>
          <a:p>
            <a:pPr algn="ctr">
              <a:lnSpc>
                <a:spcPct val="90000"/>
              </a:lnSpc>
            </a:pPr>
            <a:r>
              <a:rPr lang="en-US" sz="3600" b="0" dirty="0">
                <a:solidFill>
                  <a:schemeClr val="tx1"/>
                </a:solidFill>
                <a:latin typeface="Arial" panose="020B0604020202020204" pitchFamily="34" charset="0"/>
              </a:rPr>
              <a:t>Guideline publicly-traded comparable method</a:t>
            </a:r>
          </a:p>
          <a:p>
            <a:pPr algn="ctr">
              <a:lnSpc>
                <a:spcPct val="90000"/>
              </a:lnSpc>
            </a:pPr>
            <a:r>
              <a:rPr lang="en-US" sz="3600" b="0" dirty="0">
                <a:solidFill>
                  <a:schemeClr val="tx1"/>
                </a:solidFill>
                <a:latin typeface="Arial" panose="020B0604020202020204" pitchFamily="34" charset="0"/>
                <a:cs typeface="Arial" panose="020B0604020202020204" pitchFamily="34" charset="0"/>
              </a:rPr>
              <a:t>Selecting the multiples </a:t>
            </a:r>
            <a:endParaRPr lang="en-GB" sz="3600" b="0" dirty="0">
              <a:solidFill>
                <a:schemeClr val="tx1"/>
              </a:solidFill>
              <a:latin typeface="Arial" panose="020B0604020202020204" pitchFamily="34" charset="0"/>
              <a:cs typeface="Arial" panose="020B0604020202020204" pitchFamily="34" charset="0"/>
            </a:endParaRPr>
          </a:p>
        </p:txBody>
      </p:sp>
      <p:pic>
        <p:nvPicPr>
          <p:cNvPr id="15" name="Imagine 14">
            <a:extLst>
              <a:ext uri="{FF2B5EF4-FFF2-40B4-BE49-F238E27FC236}">
                <a16:creationId xmlns:a16="http://schemas.microsoft.com/office/drawing/2014/main" id="{E0A49B22-894E-3450-BEA4-5EBBED80F04E}"/>
              </a:ext>
            </a:extLst>
          </p:cNvPr>
          <p:cNvPicPr>
            <a:picLocks noChangeAspect="1"/>
          </p:cNvPicPr>
          <p:nvPr/>
        </p:nvPicPr>
        <p:blipFill>
          <a:blip r:embed="rId3"/>
          <a:stretch>
            <a:fillRect/>
          </a:stretch>
        </p:blipFill>
        <p:spPr>
          <a:xfrm>
            <a:off x="1632857" y="3463093"/>
            <a:ext cx="9069116" cy="2986172"/>
          </a:xfrm>
          <a:prstGeom prst="rect">
            <a:avLst/>
          </a:prstGeom>
        </p:spPr>
      </p:pic>
      <p:sp>
        <p:nvSpPr>
          <p:cNvPr id="16" name="CasetăText 15">
            <a:extLst>
              <a:ext uri="{FF2B5EF4-FFF2-40B4-BE49-F238E27FC236}">
                <a16:creationId xmlns:a16="http://schemas.microsoft.com/office/drawing/2014/main" id="{7C4AF7E9-3C19-2E61-37BD-06D90AC3F984}"/>
              </a:ext>
            </a:extLst>
          </p:cNvPr>
          <p:cNvSpPr txBox="1"/>
          <p:nvPr/>
        </p:nvSpPr>
        <p:spPr>
          <a:xfrm>
            <a:off x="478984" y="1763692"/>
            <a:ext cx="7724490" cy="1631216"/>
          </a:xfrm>
          <a:prstGeom prst="rect">
            <a:avLst/>
          </a:prstGeom>
          <a:noFill/>
        </p:spPr>
        <p:txBody>
          <a:bodyPr wrap="square">
            <a:spAutoFit/>
          </a:bodyPr>
          <a:lstStyle/>
          <a:p>
            <a:r>
              <a:rPr lang="en-US" altLang="ro-RO" sz="2000" dirty="0">
                <a:latin typeface="Arial" panose="020B0604020202020204" pitchFamily="34" charset="0"/>
              </a:rPr>
              <a:t>Once we established what multiples </a:t>
            </a:r>
          </a:p>
          <a:p>
            <a:r>
              <a:rPr lang="en-US" altLang="ro-RO" sz="2000" dirty="0">
                <a:latin typeface="Arial" panose="020B0604020202020204" pitchFamily="34" charset="0"/>
              </a:rPr>
              <a:t>are relevant or … </a:t>
            </a:r>
          </a:p>
          <a:p>
            <a:r>
              <a:rPr lang="en-US" altLang="ro-RO" sz="2000" dirty="0">
                <a:latin typeface="Arial" panose="020B0604020202020204" pitchFamily="34" charset="0"/>
              </a:rPr>
              <a:t>A V A I L A B L E How do we choose among them?</a:t>
            </a:r>
          </a:p>
          <a:p>
            <a:r>
              <a:rPr lang="en-US" altLang="ro-RO" sz="2000" dirty="0">
                <a:latin typeface="Arial" panose="020B0604020202020204" pitchFamily="34" charset="0"/>
              </a:rPr>
              <a:t>One possible solution is using the coefficient of variation to select and weigh results derived from different multiples</a:t>
            </a:r>
            <a:endParaRPr lang="en-US" sz="2000" dirty="0"/>
          </a:p>
        </p:txBody>
      </p:sp>
    </p:spTree>
    <p:extLst>
      <p:ext uri="{BB962C8B-B14F-4D97-AF65-F5344CB8AC3E}">
        <p14:creationId xmlns:p14="http://schemas.microsoft.com/office/powerpoint/2010/main" val="2029076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90F41E-E90B-A0A4-E69A-2D3108F17ECE}"/>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9BAD25D-CA85-5929-C7C9-9F76B30EB7A2}"/>
              </a:ext>
            </a:extLst>
          </p:cNvPr>
          <p:cNvSpPr>
            <a:spLocks noGrp="1"/>
          </p:cNvSpPr>
          <p:nvPr>
            <p:ph type="sldNum" sz="quarter" idx="12"/>
          </p:nvPr>
        </p:nvSpPr>
        <p:spPr/>
        <p:txBody>
          <a:bodyPr/>
          <a:lstStyle/>
          <a:p>
            <a:fld id="{502E830B-17AC-4E30-8B43-8CA5729D8C83}" type="slidenum">
              <a:rPr lang="en-US" smtClean="0"/>
              <a:pPr/>
              <a:t>25</a:t>
            </a:fld>
            <a:endParaRPr lang="en-US"/>
          </a:p>
        </p:txBody>
      </p:sp>
      <p:sp>
        <p:nvSpPr>
          <p:cNvPr id="10" name="Horizontal Funnel Diagram AIDA">
            <a:extLst>
              <a:ext uri="{FF2B5EF4-FFF2-40B4-BE49-F238E27FC236}">
                <a16:creationId xmlns:a16="http://schemas.microsoft.com/office/drawing/2014/main" id="{1136D9BB-084F-4C9A-585D-E4FFA94E9EE5}"/>
              </a:ext>
            </a:extLst>
          </p:cNvPr>
          <p:cNvSpPr txBox="1">
            <a:spLocks/>
          </p:cNvSpPr>
          <p:nvPr/>
        </p:nvSpPr>
        <p:spPr bwMode="auto">
          <a:xfrm>
            <a:off x="685800" y="408735"/>
            <a:ext cx="10445931" cy="6747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19050" tIns="19050" rIns="19050" bIns="19050" numCol="1" anchor="t" anchorCtr="0" compatLnSpc="1">
            <a:prstTxWarp prst="textNoShape">
              <a:avLst/>
            </a:prstTxWarp>
          </a:bodyPr>
          <a:lstStyle>
            <a:lvl1pPr algn="l" defTabSz="825500" rtl="0" eaLnBrk="0" fontAlgn="base" hangingPunct="0">
              <a:spcBef>
                <a:spcPct val="0"/>
              </a:spcBef>
              <a:spcAft>
                <a:spcPct val="0"/>
              </a:spcAft>
              <a:defRPr sz="10000" b="1" i="0" kern="1200">
                <a:solidFill>
                  <a:schemeClr val="bg1"/>
                </a:solidFill>
                <a:latin typeface="Open Sans" panose="020B0606030504020204" pitchFamily="34" charset="0"/>
                <a:ea typeface="Open Sans" panose="020B0606030504020204" pitchFamily="34" charset="0"/>
                <a:cs typeface="Open Sans" panose="020B0606030504020204" pitchFamily="34" charset="0"/>
                <a:sym typeface="Poppins Medium"/>
              </a:defRPr>
            </a:lvl1pPr>
            <a:lvl2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2pPr>
            <a:lvl3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3pPr>
            <a:lvl4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4pPr>
            <a:lvl5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5pPr>
            <a:lvl6pPr marL="4572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6pPr>
            <a:lvl7pPr marL="9144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7pPr>
            <a:lvl8pPr marL="13716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8pPr>
            <a:lvl9pPr marL="18288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9pPr>
          </a:lstStyle>
          <a:p>
            <a:pPr algn="ctr">
              <a:lnSpc>
                <a:spcPct val="90000"/>
              </a:lnSpc>
            </a:pPr>
            <a:r>
              <a:rPr lang="en-US" sz="3600" b="0" dirty="0">
                <a:solidFill>
                  <a:schemeClr val="tx1"/>
                </a:solidFill>
                <a:latin typeface="Arial" panose="020B0604020202020204" pitchFamily="34" charset="0"/>
              </a:rPr>
              <a:t>Guideline publicly-traded comparable method</a:t>
            </a:r>
          </a:p>
          <a:p>
            <a:pPr algn="ctr">
              <a:lnSpc>
                <a:spcPct val="90000"/>
              </a:lnSpc>
            </a:pPr>
            <a:r>
              <a:rPr lang="en-US" sz="3600" b="0" dirty="0">
                <a:solidFill>
                  <a:schemeClr val="tx1"/>
                </a:solidFill>
                <a:latin typeface="Arial" panose="020B0604020202020204" pitchFamily="34" charset="0"/>
                <a:cs typeface="Arial" panose="020B0604020202020204" pitchFamily="34" charset="0"/>
              </a:rPr>
              <a:t>Adjusting the multiples … is it OK?</a:t>
            </a:r>
            <a:endParaRPr lang="en-GB" sz="3600" b="0" dirty="0">
              <a:solidFill>
                <a:schemeClr val="tx1"/>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5" name="CasetăText 4">
                <a:extLst>
                  <a:ext uri="{FF2B5EF4-FFF2-40B4-BE49-F238E27FC236}">
                    <a16:creationId xmlns:a16="http://schemas.microsoft.com/office/drawing/2014/main" id="{B0ED374C-523B-3F94-33C6-7B25C9FE3B40}"/>
                  </a:ext>
                </a:extLst>
              </p:cNvPr>
              <p:cNvSpPr txBox="1"/>
              <p:nvPr/>
            </p:nvSpPr>
            <p:spPr>
              <a:xfrm>
                <a:off x="306161" y="1859930"/>
                <a:ext cx="6306910" cy="1194238"/>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400" b="1" i="1" smtClean="0">
                              <a:latin typeface="Cambria Math" panose="02040503050406030204" pitchFamily="18" charset="0"/>
                            </a:rPr>
                          </m:ctrlPr>
                        </m:sSubPr>
                        <m:e>
                          <m:r>
                            <a:rPr lang="en-US" sz="2400" b="1" i="1" smtClean="0">
                              <a:latin typeface="Cambria Math" panose="02040503050406030204" pitchFamily="18" charset="0"/>
                            </a:rPr>
                            <m:t>𝑨𝒅𝒋𝒖𝒔𝒕𝒆𝒅</m:t>
                          </m:r>
                        </m:e>
                        <m:sub>
                          <m:r>
                            <a:rPr lang="en-US" sz="2400" b="1" i="1" smtClean="0">
                              <a:latin typeface="Cambria Math" panose="02040503050406030204" pitchFamily="18" charset="0"/>
                            </a:rPr>
                            <m:t>𝑴𝒖𝒍𝒕𝒊𝒑𝒍𝒆</m:t>
                          </m:r>
                        </m:sub>
                      </m:sSub>
                      <m:r>
                        <a:rPr lang="en-US" sz="2400" b="1" i="0">
                          <a:latin typeface="Cambria Math" panose="02040503050406030204" pitchFamily="18" charset="0"/>
                        </a:rPr>
                        <m:t>=</m:t>
                      </m:r>
                      <m:f>
                        <m:fPr>
                          <m:ctrlPr>
                            <a:rPr lang="en-US" sz="2400" b="1" i="1">
                              <a:latin typeface="Cambria Math" panose="02040503050406030204" pitchFamily="18" charset="0"/>
                            </a:rPr>
                          </m:ctrlPr>
                        </m:fPr>
                        <m:num>
                          <m:r>
                            <a:rPr lang="en-US" sz="2400" b="1" i="0">
                              <a:latin typeface="Cambria Math" panose="02040503050406030204" pitchFamily="18" charset="0"/>
                            </a:rPr>
                            <m:t>𝟏</m:t>
                          </m:r>
                        </m:num>
                        <m:den>
                          <m:f>
                            <m:fPr>
                              <m:ctrlPr>
                                <a:rPr lang="en-US" sz="2400" b="1" i="1">
                                  <a:latin typeface="Cambria Math" panose="02040503050406030204" pitchFamily="18" charset="0"/>
                                </a:rPr>
                              </m:ctrlPr>
                            </m:fPr>
                            <m:num>
                              <m:r>
                                <a:rPr lang="en-US" sz="2400" b="1" i="0">
                                  <a:latin typeface="Cambria Math" panose="02040503050406030204" pitchFamily="18" charset="0"/>
                                </a:rPr>
                                <m:t>𝟏</m:t>
                              </m:r>
                            </m:num>
                            <m:den>
                              <m:sSub>
                                <m:sSubPr>
                                  <m:ctrlPr>
                                    <a:rPr lang="en-US" sz="2400" b="1" i="1">
                                      <a:latin typeface="Cambria Math" panose="02040503050406030204" pitchFamily="18" charset="0"/>
                                    </a:rPr>
                                  </m:ctrlPr>
                                </m:sSubPr>
                                <m:e>
                                  <m:r>
                                    <a:rPr lang="en-US" sz="2400" b="1" i="1" smtClean="0">
                                      <a:latin typeface="Cambria Math" panose="02040503050406030204" pitchFamily="18" charset="0"/>
                                    </a:rPr>
                                    <m:t>𝑰𝒏𝒊𝒕𝒊𝒂𝒍</m:t>
                                  </m:r>
                                </m:e>
                                <m:sub>
                                  <m:r>
                                    <a:rPr lang="en-US" sz="2400" b="1" i="1" smtClean="0">
                                      <a:latin typeface="Cambria Math" panose="02040503050406030204" pitchFamily="18" charset="0"/>
                                    </a:rPr>
                                    <m:t>𝑴𝒖𝒍𝒕𝒊𝒑𝒍𝒆</m:t>
                                  </m:r>
                                </m:sub>
                              </m:sSub>
                            </m:den>
                          </m:f>
                          <m:r>
                            <a:rPr lang="en-US" sz="2400" b="1" i="0">
                              <a:latin typeface="Cambria Math" panose="02040503050406030204" pitchFamily="18" charset="0"/>
                            </a:rPr>
                            <m:t>+ </m:t>
                          </m:r>
                          <m:r>
                            <a:rPr lang="en-US" sz="2400" b="1" i="1">
                              <a:latin typeface="Cambria Math" panose="02040503050406030204" pitchFamily="18" charset="0"/>
                            </a:rPr>
                            <m:t>𝒀</m:t>
                          </m:r>
                          <m:r>
                            <a:rPr lang="en-US" sz="2400" b="1" i="0">
                              <a:latin typeface="Cambria Math" panose="02040503050406030204" pitchFamily="18" charset="0"/>
                            </a:rPr>
                            <m:t> × </m:t>
                          </m:r>
                          <m:r>
                            <a:rPr lang="en-US" sz="2400" b="1" i="1">
                              <a:latin typeface="Cambria Math" panose="02040503050406030204" pitchFamily="18" charset="0"/>
                            </a:rPr>
                            <m:t>𝒁</m:t>
                          </m:r>
                        </m:den>
                      </m:f>
                    </m:oMath>
                  </m:oMathPara>
                </a14:m>
                <a:endParaRPr lang="en-US" sz="2400" b="1" dirty="0"/>
              </a:p>
            </p:txBody>
          </p:sp>
        </mc:Choice>
        <mc:Fallback xmlns="">
          <p:sp>
            <p:nvSpPr>
              <p:cNvPr id="5" name="CasetăText 4">
                <a:extLst>
                  <a:ext uri="{FF2B5EF4-FFF2-40B4-BE49-F238E27FC236}">
                    <a16:creationId xmlns:a16="http://schemas.microsoft.com/office/drawing/2014/main" id="{B0ED374C-523B-3F94-33C6-7B25C9FE3B40}"/>
                  </a:ext>
                </a:extLst>
              </p:cNvPr>
              <p:cNvSpPr txBox="1">
                <a:spLocks noRot="1" noChangeAspect="1" noMove="1" noResize="1" noEditPoints="1" noAdjustHandles="1" noChangeArrowheads="1" noChangeShapeType="1" noTextEdit="1"/>
              </p:cNvSpPr>
              <p:nvPr/>
            </p:nvSpPr>
            <p:spPr>
              <a:xfrm>
                <a:off x="306161" y="1859930"/>
                <a:ext cx="6306910" cy="1194238"/>
              </a:xfrm>
              <a:prstGeom prst="rect">
                <a:avLst/>
              </a:prstGeom>
              <a:blipFill>
                <a:blip r:embed="rId3"/>
                <a:stretch>
                  <a:fillRect/>
                </a:stretch>
              </a:blipFill>
            </p:spPr>
            <p:txBody>
              <a:bodyPr/>
              <a:lstStyle/>
              <a:p>
                <a:r>
                  <a:rPr lang="ro-RO">
                    <a:noFill/>
                  </a:rPr>
                  <a:t> </a:t>
                </a:r>
              </a:p>
            </p:txBody>
          </p:sp>
        </mc:Fallback>
      </mc:AlternateContent>
      <p:pic>
        <p:nvPicPr>
          <p:cNvPr id="4" name="Imagine 3">
            <a:extLst>
              <a:ext uri="{FF2B5EF4-FFF2-40B4-BE49-F238E27FC236}">
                <a16:creationId xmlns:a16="http://schemas.microsoft.com/office/drawing/2014/main" id="{7F261FB0-70E2-FE13-6FEC-95C3F1640C2F}"/>
              </a:ext>
            </a:extLst>
          </p:cNvPr>
          <p:cNvPicPr>
            <a:picLocks noChangeAspect="1"/>
          </p:cNvPicPr>
          <p:nvPr/>
        </p:nvPicPr>
        <p:blipFill>
          <a:blip r:embed="rId4"/>
          <a:stretch>
            <a:fillRect/>
          </a:stretch>
        </p:blipFill>
        <p:spPr>
          <a:xfrm>
            <a:off x="489857" y="3365854"/>
            <a:ext cx="4605320" cy="1848394"/>
          </a:xfrm>
          <a:prstGeom prst="rect">
            <a:avLst/>
          </a:prstGeom>
        </p:spPr>
      </p:pic>
      <p:pic>
        <p:nvPicPr>
          <p:cNvPr id="9" name="Imagine 8">
            <a:extLst>
              <a:ext uri="{FF2B5EF4-FFF2-40B4-BE49-F238E27FC236}">
                <a16:creationId xmlns:a16="http://schemas.microsoft.com/office/drawing/2014/main" id="{4DA95BB7-B7B6-3DCC-938F-94500D2DD5A0}"/>
              </a:ext>
            </a:extLst>
          </p:cNvPr>
          <p:cNvPicPr>
            <a:picLocks noChangeAspect="1"/>
          </p:cNvPicPr>
          <p:nvPr/>
        </p:nvPicPr>
        <p:blipFill>
          <a:blip r:embed="rId5"/>
          <a:stretch>
            <a:fillRect/>
          </a:stretch>
        </p:blipFill>
        <p:spPr>
          <a:xfrm>
            <a:off x="8608955" y="1400502"/>
            <a:ext cx="3276884" cy="3017782"/>
          </a:xfrm>
          <a:prstGeom prst="rect">
            <a:avLst/>
          </a:prstGeom>
        </p:spPr>
      </p:pic>
      <p:pic>
        <p:nvPicPr>
          <p:cNvPr id="12" name="Imagine 11">
            <a:extLst>
              <a:ext uri="{FF2B5EF4-FFF2-40B4-BE49-F238E27FC236}">
                <a16:creationId xmlns:a16="http://schemas.microsoft.com/office/drawing/2014/main" id="{C1C0FF09-32EE-F78A-56D1-051F9C9A3D6C}"/>
              </a:ext>
            </a:extLst>
          </p:cNvPr>
          <p:cNvPicPr>
            <a:picLocks noChangeAspect="1"/>
          </p:cNvPicPr>
          <p:nvPr/>
        </p:nvPicPr>
        <p:blipFill>
          <a:blip r:embed="rId6"/>
          <a:stretch>
            <a:fillRect/>
          </a:stretch>
        </p:blipFill>
        <p:spPr>
          <a:xfrm>
            <a:off x="6900882" y="2803618"/>
            <a:ext cx="4415208" cy="3863307"/>
          </a:xfrm>
          <a:prstGeom prst="rect">
            <a:avLst/>
          </a:prstGeom>
        </p:spPr>
      </p:pic>
      <p:sp>
        <p:nvSpPr>
          <p:cNvPr id="13" name="CasetăText 12">
            <a:extLst>
              <a:ext uri="{FF2B5EF4-FFF2-40B4-BE49-F238E27FC236}">
                <a16:creationId xmlns:a16="http://schemas.microsoft.com/office/drawing/2014/main" id="{263C82B3-9823-FDDC-2731-80594B4FF3AD}"/>
              </a:ext>
            </a:extLst>
          </p:cNvPr>
          <p:cNvSpPr txBox="1"/>
          <p:nvPr/>
        </p:nvSpPr>
        <p:spPr>
          <a:xfrm>
            <a:off x="1528368" y="5525935"/>
            <a:ext cx="4605319" cy="923330"/>
          </a:xfrm>
          <a:prstGeom prst="rect">
            <a:avLst/>
          </a:prstGeom>
          <a:noFill/>
        </p:spPr>
        <p:txBody>
          <a:bodyPr wrap="square">
            <a:spAutoFit/>
          </a:bodyPr>
          <a:lstStyle/>
          <a:p>
            <a:r>
              <a:rPr lang="en-US" altLang="ro-RO" dirty="0">
                <a:latin typeface="Arial" panose="020B0604020202020204" pitchFamily="34" charset="0"/>
              </a:rPr>
              <a:t>For small size businesses and no transactions, adjusting multiples from bigger Peers could be one of the solutions </a:t>
            </a:r>
            <a:endParaRPr lang="en-US" dirty="0"/>
          </a:p>
        </p:txBody>
      </p:sp>
    </p:spTree>
    <p:extLst>
      <p:ext uri="{BB962C8B-B14F-4D97-AF65-F5344CB8AC3E}">
        <p14:creationId xmlns:p14="http://schemas.microsoft.com/office/powerpoint/2010/main" val="834487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ppt_x"/>
                                          </p:val>
                                        </p:tav>
                                        <p:tav tm="100000">
                                          <p:val>
                                            <p:strVal val="#ppt_x"/>
                                          </p:val>
                                        </p:tav>
                                      </p:tavLst>
                                    </p:anim>
                                    <p:anim calcmode="lin" valueType="num">
                                      <p:cBhvr additive="base">
                                        <p:cTn id="3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4823" y="739588"/>
            <a:ext cx="9161873" cy="1452895"/>
          </a:xfrm>
        </p:spPr>
        <p:txBody>
          <a:bodyPr>
            <a:normAutofit fontScale="90000"/>
          </a:bodyPr>
          <a:lstStyle/>
          <a:p>
            <a:r>
              <a:rPr lang="en-GB" dirty="0"/>
              <a:t>Thank You</a:t>
            </a:r>
            <a:r>
              <a:rPr lang="en-GB" cap="none" dirty="0"/>
              <a:t>!</a:t>
            </a:r>
            <a:br>
              <a:rPr lang="en-GB" cap="none" dirty="0"/>
            </a:br>
            <a:r>
              <a:rPr lang="en-US" sz="3100" cap="none" dirty="0"/>
              <a:t>Strive for success in all your </a:t>
            </a:r>
            <a:br>
              <a:rPr lang="en-US" sz="3100" cap="none" dirty="0"/>
            </a:br>
            <a:r>
              <a:rPr lang="en-US" sz="3100" cap="none" dirty="0"/>
              <a:t>Valuation </a:t>
            </a:r>
            <a:r>
              <a:rPr lang="en-GB" sz="3100" cap="none" dirty="0"/>
              <a:t>endeavours!</a:t>
            </a:r>
          </a:p>
        </p:txBody>
      </p:sp>
      <p:pic>
        <p:nvPicPr>
          <p:cNvPr id="9" name="Imagine 8">
            <a:extLst>
              <a:ext uri="{FF2B5EF4-FFF2-40B4-BE49-F238E27FC236}">
                <a16:creationId xmlns:a16="http://schemas.microsoft.com/office/drawing/2014/main" id="{9DF08F50-AEC8-2D60-B9B3-507EFA828E81}"/>
              </a:ext>
            </a:extLst>
          </p:cNvPr>
          <p:cNvPicPr>
            <a:picLocks noChangeAspect="1"/>
          </p:cNvPicPr>
          <p:nvPr/>
        </p:nvPicPr>
        <p:blipFill>
          <a:blip r:embed="rId2"/>
          <a:stretch>
            <a:fillRect/>
          </a:stretch>
        </p:blipFill>
        <p:spPr>
          <a:xfrm>
            <a:off x="1009390" y="2862546"/>
            <a:ext cx="4473737" cy="2651737"/>
          </a:xfrm>
          <a:prstGeom prst="rect">
            <a:avLst/>
          </a:prstGeom>
        </p:spPr>
      </p:pic>
      <p:sp>
        <p:nvSpPr>
          <p:cNvPr id="4" name="Footer Placeholder 5">
            <a:extLst>
              <a:ext uri="{FF2B5EF4-FFF2-40B4-BE49-F238E27FC236}">
                <a16:creationId xmlns:a16="http://schemas.microsoft.com/office/drawing/2014/main" id="{9CC98D60-8155-DE93-3E82-06788B7C5867}"/>
              </a:ext>
            </a:extLst>
          </p:cNvPr>
          <p:cNvSpPr txBox="1">
            <a:spLocks/>
          </p:cNvSpPr>
          <p:nvPr/>
        </p:nvSpPr>
        <p:spPr>
          <a:xfrm>
            <a:off x="6238208" y="2912720"/>
            <a:ext cx="5528346" cy="685800"/>
          </a:xfrm>
          <a:prstGeom prst="rect">
            <a:avLst/>
          </a:prstGeom>
        </p:spPr>
        <p:txBody>
          <a:bodyPr vert="horz" lIns="91440" tIns="45720" rIns="91440" bIns="45720" rtlCol="0" anchor="ctr"/>
          <a:lstStyle>
            <a:defPPr>
              <a:defRPr lang="en-US"/>
            </a:defPPr>
            <a:lvl1pPr marL="0" algn="l" defTabSz="457200" rtl="0" eaLnBrk="1" latinLnBrk="0" hangingPunct="1">
              <a:defRPr sz="105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1800" b="1" i="1" dirty="0"/>
              <a:t>Original</a:t>
            </a:r>
            <a:r>
              <a:rPr lang="en-GB" sz="1400" b="1" i="1" dirty="0"/>
              <a:t> Insights are what </a:t>
            </a:r>
            <a:r>
              <a:rPr lang="en-GB" sz="1600" b="1" i="1" dirty="0">
                <a:latin typeface="Arial Black" panose="020B0A04020102020204" pitchFamily="34" charset="0"/>
              </a:rPr>
              <a:t>give birth to</a:t>
            </a:r>
            <a:r>
              <a:rPr lang="en-GB" sz="1400" b="1" i="1" dirty="0"/>
              <a:t> </a:t>
            </a:r>
            <a:r>
              <a:rPr lang="en-GB" sz="2000" b="1" i="1" dirty="0">
                <a:solidFill>
                  <a:srgbClr val="00B050"/>
                </a:solidFill>
              </a:rPr>
              <a:t>Valuable Solutions©</a:t>
            </a:r>
            <a:endParaRPr lang="en-GB" sz="1400" b="1" dirty="0">
              <a:solidFill>
                <a:srgbClr val="00B050"/>
              </a:solidFill>
            </a:endParaRPr>
          </a:p>
          <a:p>
            <a:r>
              <a:rPr lang="en-GB" sz="1400" dirty="0"/>
              <a:t>Value Management Consult</a:t>
            </a:r>
          </a:p>
        </p:txBody>
      </p:sp>
      <p:sp>
        <p:nvSpPr>
          <p:cNvPr id="5" name="Dreptunghi 4">
            <a:extLst>
              <a:ext uri="{FF2B5EF4-FFF2-40B4-BE49-F238E27FC236}">
                <a16:creationId xmlns:a16="http://schemas.microsoft.com/office/drawing/2014/main" id="{35CDB12E-F4A0-06D5-84F4-26949F3880CC}"/>
              </a:ext>
            </a:extLst>
          </p:cNvPr>
          <p:cNvSpPr/>
          <p:nvPr/>
        </p:nvSpPr>
        <p:spPr>
          <a:xfrm>
            <a:off x="2769704" y="3087757"/>
            <a:ext cx="2451653" cy="500825"/>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ro-RO"/>
          </a:p>
        </p:txBody>
      </p:sp>
      <p:pic>
        <p:nvPicPr>
          <p:cNvPr id="6" name="Imagine 5" descr="O imagine care conține Font, text, captură de ecran, Grafică&#10;&#10;Conținutul generat de inteligența artificială poate fi incorect.">
            <a:extLst>
              <a:ext uri="{FF2B5EF4-FFF2-40B4-BE49-F238E27FC236}">
                <a16:creationId xmlns:a16="http://schemas.microsoft.com/office/drawing/2014/main" id="{A9DC1AEB-6C8F-B453-2004-E7A3181BB1A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995529" y="3045242"/>
            <a:ext cx="1106557" cy="1106557"/>
          </a:xfrm>
          <a:prstGeom prst="rect">
            <a:avLst/>
          </a:prstGeom>
          <a:noFill/>
          <a:ln>
            <a:noFill/>
          </a:ln>
        </p:spPr>
      </p:pic>
    </p:spTree>
    <p:extLst>
      <p:ext uri="{BB962C8B-B14F-4D97-AF65-F5344CB8AC3E}">
        <p14:creationId xmlns:p14="http://schemas.microsoft.com/office/powerpoint/2010/main" val="374849072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fltVal val="0"/>
                                          </p:val>
                                        </p:tav>
                                        <p:tav tm="100000">
                                          <p:val>
                                            <p:strVal val="#ppt_w"/>
                                          </p:val>
                                        </p:tav>
                                      </p:tavLst>
                                    </p:anim>
                                    <p:anim calcmode="lin" valueType="num">
                                      <p:cBhvr>
                                        <p:cTn id="15" dur="1000" fill="hold"/>
                                        <p:tgtEl>
                                          <p:spTgt spid="4"/>
                                        </p:tgtEl>
                                        <p:attrNameLst>
                                          <p:attrName>ppt_h</p:attrName>
                                        </p:attrNameLst>
                                      </p:cBhvr>
                                      <p:tavLst>
                                        <p:tav tm="0">
                                          <p:val>
                                            <p:fltVal val="0"/>
                                          </p:val>
                                        </p:tav>
                                        <p:tav tm="100000">
                                          <p:val>
                                            <p:strVal val="#ppt_h"/>
                                          </p:val>
                                        </p:tav>
                                      </p:tavLst>
                                    </p:anim>
                                    <p:anim calcmode="lin" valueType="num">
                                      <p:cBhvr>
                                        <p:cTn id="16" dur="1000" fill="hold"/>
                                        <p:tgtEl>
                                          <p:spTgt spid="4"/>
                                        </p:tgtEl>
                                        <p:attrNameLst>
                                          <p:attrName>style.rotation</p:attrName>
                                        </p:attrNameLst>
                                      </p:cBhvr>
                                      <p:tavLst>
                                        <p:tav tm="0">
                                          <p:val>
                                            <p:fltVal val="90"/>
                                          </p:val>
                                        </p:tav>
                                        <p:tav tm="100000">
                                          <p:val>
                                            <p:fltVal val="0"/>
                                          </p:val>
                                        </p:tav>
                                      </p:tavLst>
                                    </p:anim>
                                    <p:animEffect transition="in" filter="fade">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ihandform 3" descr="&#10;&#10;&#10;&#10;&#10;&#10;&#10;&#10;&#10;&#10;&#10;&#10;&#10;&#10;&#10;&#10;&#10;&#10;&#10;&#10;&#10;&#10;&#10;&#10;&#10;&#10;&#10;&#10;&#10;&#10;&#10;&#10;&#10;&#10;&#10;&#10;&#10;&#10;&#10;&#10;&#10;&#10;&#10;&#10;&#10;&#10;&#10;&#10;&#10;&#10;&#10;&#10;&#10;&#10;&#10;&#10;&#10;&#10;&#10;www.PresentationLoad.com"/>
          <p:cNvSpPr/>
          <p:nvPr/>
        </p:nvSpPr>
        <p:spPr bwMode="auto">
          <a:xfrm>
            <a:off x="617371" y="-199223"/>
            <a:ext cx="9696606" cy="6858001"/>
          </a:xfrm>
          <a:custGeom>
            <a:avLst/>
            <a:gdLst>
              <a:gd name="connsiteX0" fmla="*/ 1420806 w 9696606"/>
              <a:gd name="connsiteY0" fmla="*/ 0 h 6887062"/>
              <a:gd name="connsiteX1" fmla="*/ 8275800 w 9696606"/>
              <a:gd name="connsiteY1" fmla="*/ 0 h 6887062"/>
              <a:gd name="connsiteX2" fmla="*/ 8276571 w 9696606"/>
              <a:gd name="connsiteY2" fmla="*/ 735 h 6887062"/>
              <a:gd name="connsiteX3" fmla="*/ 9696606 w 9696606"/>
              <a:gd name="connsiteY3" fmla="*/ 3429001 h 6887062"/>
              <a:gd name="connsiteX4" fmla="*/ 8276571 w 9696606"/>
              <a:gd name="connsiteY4" fmla="*/ 6857267 h 6887062"/>
              <a:gd name="connsiteX5" fmla="*/ 8245320 w 9696606"/>
              <a:gd name="connsiteY5" fmla="*/ 6887062 h 6887062"/>
              <a:gd name="connsiteX6" fmla="*/ 1451286 w 9696606"/>
              <a:gd name="connsiteY6" fmla="*/ 6887062 h 6887062"/>
              <a:gd name="connsiteX7" fmla="*/ 1420035 w 9696606"/>
              <a:gd name="connsiteY7" fmla="*/ 6857267 h 6887062"/>
              <a:gd name="connsiteX8" fmla="*/ 0 w 9696606"/>
              <a:gd name="connsiteY8" fmla="*/ 3429001 h 6887062"/>
              <a:gd name="connsiteX9" fmla="*/ 1420035 w 9696606"/>
              <a:gd name="connsiteY9" fmla="*/ 735 h 6887062"/>
              <a:gd name="connsiteX10" fmla="*/ 1420806 w 9696606"/>
              <a:gd name="connsiteY10" fmla="*/ 0 h 6887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96606" h="6887062">
                <a:moveTo>
                  <a:pt x="1420806" y="0"/>
                </a:moveTo>
                <a:lnTo>
                  <a:pt x="8275800" y="0"/>
                </a:lnTo>
                <a:lnTo>
                  <a:pt x="8276571" y="735"/>
                </a:lnTo>
                <a:cubicBezTo>
                  <a:pt x="9153941" y="878105"/>
                  <a:pt x="9696606" y="2090180"/>
                  <a:pt x="9696606" y="3429001"/>
                </a:cubicBezTo>
                <a:cubicBezTo>
                  <a:pt x="9696606" y="4767822"/>
                  <a:pt x="9153941" y="5979897"/>
                  <a:pt x="8276571" y="6857267"/>
                </a:cubicBezTo>
                <a:lnTo>
                  <a:pt x="8245320" y="6887062"/>
                </a:lnTo>
                <a:lnTo>
                  <a:pt x="1451286" y="6887062"/>
                </a:lnTo>
                <a:lnTo>
                  <a:pt x="1420035" y="6857267"/>
                </a:lnTo>
                <a:cubicBezTo>
                  <a:pt x="542665" y="5979897"/>
                  <a:pt x="0" y="4767822"/>
                  <a:pt x="0" y="3429001"/>
                </a:cubicBezTo>
                <a:cubicBezTo>
                  <a:pt x="0" y="2090180"/>
                  <a:pt x="542665" y="878105"/>
                  <a:pt x="1420035" y="735"/>
                </a:cubicBezTo>
                <a:lnTo>
                  <a:pt x="1420806" y="0"/>
                </a:lnTo>
                <a:close/>
              </a:path>
            </a:pathLst>
          </a:custGeom>
          <a:solidFill>
            <a:schemeClr val="bg1">
              <a:lumMod val="95000"/>
            </a:schemeClr>
          </a:solidFill>
          <a:ln w="12700">
            <a:noFill/>
            <a:round/>
            <a:headEnd/>
            <a:tailEnd/>
          </a:ln>
        </p:spPr>
        <p:txBody>
          <a:bodyPr rtlCol="0" anchor="ctr"/>
          <a:lstStyle/>
          <a:p>
            <a:pPr algn="ctr"/>
            <a:endParaRPr lang="de-DE" dirty="0"/>
          </a:p>
        </p:txBody>
      </p:sp>
      <p:grpSp>
        <p:nvGrpSpPr>
          <p:cNvPr id="5" name="Gruppieren 4"/>
          <p:cNvGrpSpPr/>
          <p:nvPr/>
        </p:nvGrpSpPr>
        <p:grpSpPr>
          <a:xfrm>
            <a:off x="3761728" y="1088571"/>
            <a:ext cx="4680858" cy="4680858"/>
            <a:chOff x="-5703791" y="1088571"/>
            <a:chExt cx="4680858" cy="4680858"/>
          </a:xfrm>
        </p:grpSpPr>
        <p:sp>
          <p:nvSpPr>
            <p:cNvPr id="6" name="Freihandform 5" descr="&#10;&#10;&#10;&#10;&#10;&#10;&#10;&#10;&#10;&#10;&#10;&#10;&#10;&#10;&#10;&#10;&#10;&#10;&#10;&#10;&#10;&#10;&#10;&#10;&#10;&#10;&#10;&#10;&#10;&#10;&#10;&#10;&#10;&#10;&#10;&#10;&#10;&#10;&#10;&#10;&#10;&#10;&#10;&#10;&#10;&#10;&#10;&#10;&#10;&#10;&#10;&#10;&#10;&#10;&#10;&#10;&#10;&#10;&#10;www.PresentationLoad.com"/>
            <p:cNvSpPr/>
            <p:nvPr/>
          </p:nvSpPr>
          <p:spPr bwMode="auto">
            <a:xfrm>
              <a:off x="-5703791" y="1088571"/>
              <a:ext cx="4680858" cy="4680858"/>
            </a:xfrm>
            <a:custGeom>
              <a:avLst/>
              <a:gdLst>
                <a:gd name="connsiteX0" fmla="*/ 453757 w 907514"/>
                <a:gd name="connsiteY0" fmla="*/ 0 h 907514"/>
                <a:gd name="connsiteX1" fmla="*/ 907514 w 907514"/>
                <a:gd name="connsiteY1" fmla="*/ 453757 h 907514"/>
                <a:gd name="connsiteX2" fmla="*/ 453757 w 907514"/>
                <a:gd name="connsiteY2" fmla="*/ 907514 h 907514"/>
                <a:gd name="connsiteX3" fmla="*/ 0 w 907514"/>
                <a:gd name="connsiteY3" fmla="*/ 453757 h 907514"/>
                <a:gd name="connsiteX4" fmla="*/ 453757 w 907514"/>
                <a:gd name="connsiteY4" fmla="*/ 0 h 907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7514" h="907514">
                  <a:moveTo>
                    <a:pt x="453757" y="0"/>
                  </a:moveTo>
                  <a:cubicBezTo>
                    <a:pt x="704360" y="0"/>
                    <a:pt x="907514" y="203154"/>
                    <a:pt x="907514" y="453757"/>
                  </a:cubicBezTo>
                  <a:cubicBezTo>
                    <a:pt x="907514" y="704360"/>
                    <a:pt x="704360" y="907514"/>
                    <a:pt x="453757" y="907514"/>
                  </a:cubicBezTo>
                  <a:cubicBezTo>
                    <a:pt x="203154" y="907514"/>
                    <a:pt x="0" y="704360"/>
                    <a:pt x="0" y="453757"/>
                  </a:cubicBezTo>
                  <a:cubicBezTo>
                    <a:pt x="0" y="203154"/>
                    <a:pt x="203154" y="0"/>
                    <a:pt x="453757" y="0"/>
                  </a:cubicBezTo>
                  <a:close/>
                </a:path>
              </a:pathLst>
            </a:custGeom>
            <a:solidFill>
              <a:schemeClr val="bg1"/>
            </a:solidFill>
            <a:ln w="12700">
              <a:noFill/>
              <a:round/>
              <a:headEnd/>
              <a:tailEnd/>
            </a:ln>
            <a:effectLst>
              <a:outerShdw blurRad="63500" sx="102000" sy="102000" algn="ctr" rotWithShape="0">
                <a:prstClr val="black">
                  <a:alpha val="40000"/>
                </a:prstClr>
              </a:outerShdw>
            </a:effectLst>
          </p:spPr>
          <p:txBody>
            <a:bodyPr wrap="square" rtlCol="0" anchor="ctr">
              <a:noAutofit/>
            </a:bodyPr>
            <a:lstStyle/>
            <a:p>
              <a:pPr algn="ctr"/>
              <a:endParaRPr lang="en-US" dirty="0"/>
            </a:p>
          </p:txBody>
        </p:sp>
        <p:sp>
          <p:nvSpPr>
            <p:cNvPr id="7" name="Freihandform 6" descr="&#10;&#10;&#10;&#10;&#10;&#10;&#10;&#10;&#10;&#10;&#10;&#10;&#10;&#10;&#10;&#10;&#10;&#10;&#10;&#10;&#10;&#10;&#10;&#10;&#10;&#10;&#10;&#10;&#10;&#10;&#10;&#10;&#10;&#10;&#10;&#10;&#10;&#10;&#10;&#10;&#10;&#10;&#10;&#10;&#10;&#10;&#10;&#10;&#10;&#10;&#10;&#10;&#10;&#10;&#10;&#10;&#10;&#10;&#10;www.PresentationLoad.com"/>
            <p:cNvSpPr/>
            <p:nvPr/>
          </p:nvSpPr>
          <p:spPr bwMode="auto">
            <a:xfrm>
              <a:off x="-5636894" y="1160214"/>
              <a:ext cx="4537572" cy="4537572"/>
            </a:xfrm>
            <a:custGeom>
              <a:avLst/>
              <a:gdLst>
                <a:gd name="connsiteX0" fmla="*/ 2268786 w 4537572"/>
                <a:gd name="connsiteY0" fmla="*/ 0 h 4537572"/>
                <a:gd name="connsiteX1" fmla="*/ 4537572 w 4537572"/>
                <a:gd name="connsiteY1" fmla="*/ 2268786 h 4537572"/>
                <a:gd name="connsiteX2" fmla="*/ 2268786 w 4537572"/>
                <a:gd name="connsiteY2" fmla="*/ 4537572 h 4537572"/>
                <a:gd name="connsiteX3" fmla="*/ 0 w 4537572"/>
                <a:gd name="connsiteY3" fmla="*/ 2268786 h 4537572"/>
                <a:gd name="connsiteX4" fmla="*/ 2268786 w 4537572"/>
                <a:gd name="connsiteY4" fmla="*/ 0 h 4537572"/>
                <a:gd name="connsiteX5" fmla="*/ 2268786 w 4537572"/>
                <a:gd name="connsiteY5" fmla="*/ 453757 h 4537572"/>
                <a:gd name="connsiteX6" fmla="*/ 453757 w 4537572"/>
                <a:gd name="connsiteY6" fmla="*/ 2268786 h 4537572"/>
                <a:gd name="connsiteX7" fmla="*/ 2268786 w 4537572"/>
                <a:gd name="connsiteY7" fmla="*/ 4083815 h 4537572"/>
                <a:gd name="connsiteX8" fmla="*/ 4083815 w 4537572"/>
                <a:gd name="connsiteY8" fmla="*/ 2268786 h 4537572"/>
                <a:gd name="connsiteX9" fmla="*/ 2268786 w 4537572"/>
                <a:gd name="connsiteY9" fmla="*/ 453757 h 4537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37572" h="4537572">
                  <a:moveTo>
                    <a:pt x="2268786" y="0"/>
                  </a:moveTo>
                  <a:cubicBezTo>
                    <a:pt x="3521802" y="0"/>
                    <a:pt x="4537572" y="1015770"/>
                    <a:pt x="4537572" y="2268786"/>
                  </a:cubicBezTo>
                  <a:cubicBezTo>
                    <a:pt x="4537572" y="3521802"/>
                    <a:pt x="3521802" y="4537572"/>
                    <a:pt x="2268786" y="4537572"/>
                  </a:cubicBezTo>
                  <a:cubicBezTo>
                    <a:pt x="1015770" y="4537572"/>
                    <a:pt x="0" y="3521802"/>
                    <a:pt x="0" y="2268786"/>
                  </a:cubicBezTo>
                  <a:cubicBezTo>
                    <a:pt x="0" y="1015770"/>
                    <a:pt x="1015770" y="0"/>
                    <a:pt x="2268786" y="0"/>
                  </a:cubicBezTo>
                  <a:close/>
                  <a:moveTo>
                    <a:pt x="2268786" y="453757"/>
                  </a:moveTo>
                  <a:cubicBezTo>
                    <a:pt x="1266373" y="453757"/>
                    <a:pt x="453757" y="1266373"/>
                    <a:pt x="453757" y="2268786"/>
                  </a:cubicBezTo>
                  <a:cubicBezTo>
                    <a:pt x="453757" y="3271199"/>
                    <a:pt x="1266373" y="4083815"/>
                    <a:pt x="2268786" y="4083815"/>
                  </a:cubicBezTo>
                  <a:cubicBezTo>
                    <a:pt x="3271199" y="4083815"/>
                    <a:pt x="4083815" y="3271199"/>
                    <a:pt x="4083815" y="2268786"/>
                  </a:cubicBezTo>
                  <a:cubicBezTo>
                    <a:pt x="4083815" y="1266373"/>
                    <a:pt x="3271199" y="453757"/>
                    <a:pt x="2268786" y="453757"/>
                  </a:cubicBezTo>
                  <a:close/>
                </a:path>
              </a:pathLst>
            </a:custGeom>
            <a:solidFill>
              <a:srgbClr val="808080"/>
            </a:solidFill>
            <a:ln w="12700">
              <a:noFill/>
              <a:round/>
              <a:headEnd/>
              <a:tailEnd/>
            </a:ln>
          </p:spPr>
          <p:txBody>
            <a:bodyPr wrap="square" rtlCol="0" anchor="ctr">
              <a:noAutofit/>
            </a:bodyPr>
            <a:lstStyle/>
            <a:p>
              <a:pPr algn="ctr"/>
              <a:endParaRPr lang="en-US" dirty="0"/>
            </a:p>
          </p:txBody>
        </p:sp>
        <p:sp>
          <p:nvSpPr>
            <p:cNvPr id="8" name="Freihandform 7" descr="&#10;&#10;&#10;&#10;&#10;&#10;&#10;&#10;&#10;&#10;&#10;&#10;&#10;&#10;&#10;&#10;&#10;&#10;&#10;&#10;&#10;&#10;&#10;&#10;&#10;&#10;&#10;&#10;&#10;&#10;&#10;&#10;&#10;&#10;&#10;&#10;&#10;&#10;&#10;&#10;&#10;&#10;&#10;&#10;&#10;&#10;&#10;&#10;&#10;&#10;&#10;&#10;&#10;&#10;&#10;&#10;&#10;&#10;&#10;www.PresentationLoad.com"/>
            <p:cNvSpPr/>
            <p:nvPr/>
          </p:nvSpPr>
          <p:spPr bwMode="auto">
            <a:xfrm>
              <a:off x="-4729380" y="2067728"/>
              <a:ext cx="2722544" cy="2722544"/>
            </a:xfrm>
            <a:custGeom>
              <a:avLst/>
              <a:gdLst>
                <a:gd name="connsiteX0" fmla="*/ 1361272 w 2722544"/>
                <a:gd name="connsiteY0" fmla="*/ 0 h 2722544"/>
                <a:gd name="connsiteX1" fmla="*/ 2722544 w 2722544"/>
                <a:gd name="connsiteY1" fmla="*/ 1361272 h 2722544"/>
                <a:gd name="connsiteX2" fmla="*/ 1361272 w 2722544"/>
                <a:gd name="connsiteY2" fmla="*/ 2722544 h 2722544"/>
                <a:gd name="connsiteX3" fmla="*/ 0 w 2722544"/>
                <a:gd name="connsiteY3" fmla="*/ 1361272 h 2722544"/>
                <a:gd name="connsiteX4" fmla="*/ 1361272 w 2722544"/>
                <a:gd name="connsiteY4" fmla="*/ 0 h 2722544"/>
                <a:gd name="connsiteX5" fmla="*/ 1361272 w 2722544"/>
                <a:gd name="connsiteY5" fmla="*/ 453758 h 2722544"/>
                <a:gd name="connsiteX6" fmla="*/ 453758 w 2722544"/>
                <a:gd name="connsiteY6" fmla="*/ 1361272 h 2722544"/>
                <a:gd name="connsiteX7" fmla="*/ 1361272 w 2722544"/>
                <a:gd name="connsiteY7" fmla="*/ 2268786 h 2722544"/>
                <a:gd name="connsiteX8" fmla="*/ 2268786 w 2722544"/>
                <a:gd name="connsiteY8" fmla="*/ 1361272 h 2722544"/>
                <a:gd name="connsiteX9" fmla="*/ 1361272 w 2722544"/>
                <a:gd name="connsiteY9" fmla="*/ 453758 h 2722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22544" h="2722544">
                  <a:moveTo>
                    <a:pt x="1361272" y="0"/>
                  </a:moveTo>
                  <a:cubicBezTo>
                    <a:pt x="2113082" y="0"/>
                    <a:pt x="2722544" y="609462"/>
                    <a:pt x="2722544" y="1361272"/>
                  </a:cubicBezTo>
                  <a:cubicBezTo>
                    <a:pt x="2722544" y="2113082"/>
                    <a:pt x="2113082" y="2722544"/>
                    <a:pt x="1361272" y="2722544"/>
                  </a:cubicBezTo>
                  <a:cubicBezTo>
                    <a:pt x="609462" y="2722544"/>
                    <a:pt x="0" y="2113082"/>
                    <a:pt x="0" y="1361272"/>
                  </a:cubicBezTo>
                  <a:cubicBezTo>
                    <a:pt x="0" y="609462"/>
                    <a:pt x="609462" y="0"/>
                    <a:pt x="1361272" y="0"/>
                  </a:cubicBezTo>
                  <a:close/>
                  <a:moveTo>
                    <a:pt x="1361272" y="453758"/>
                  </a:moveTo>
                  <a:cubicBezTo>
                    <a:pt x="860066" y="453758"/>
                    <a:pt x="453758" y="860066"/>
                    <a:pt x="453758" y="1361272"/>
                  </a:cubicBezTo>
                  <a:cubicBezTo>
                    <a:pt x="453758" y="1862478"/>
                    <a:pt x="860066" y="2268786"/>
                    <a:pt x="1361272" y="2268786"/>
                  </a:cubicBezTo>
                  <a:cubicBezTo>
                    <a:pt x="1862478" y="2268786"/>
                    <a:pt x="2268786" y="1862478"/>
                    <a:pt x="2268786" y="1361272"/>
                  </a:cubicBezTo>
                  <a:cubicBezTo>
                    <a:pt x="2268786" y="860066"/>
                    <a:pt x="1862478" y="453758"/>
                    <a:pt x="1361272" y="453758"/>
                  </a:cubicBezTo>
                  <a:close/>
                </a:path>
              </a:pathLst>
            </a:custGeom>
            <a:solidFill>
              <a:srgbClr val="C0C0C0"/>
            </a:solidFill>
            <a:ln w="12700">
              <a:noFill/>
              <a:round/>
              <a:headEnd/>
              <a:tailEnd/>
            </a:ln>
          </p:spPr>
          <p:txBody>
            <a:bodyPr wrap="square" rtlCol="0" anchor="ctr">
              <a:noAutofit/>
            </a:bodyPr>
            <a:lstStyle/>
            <a:p>
              <a:pPr algn="ctr"/>
              <a:endParaRPr lang="en-US" dirty="0"/>
            </a:p>
          </p:txBody>
        </p:sp>
        <p:sp>
          <p:nvSpPr>
            <p:cNvPr id="9" name="Freihandform 8"/>
            <p:cNvSpPr/>
            <p:nvPr/>
          </p:nvSpPr>
          <p:spPr bwMode="auto">
            <a:xfrm>
              <a:off x="-3821865" y="2975243"/>
              <a:ext cx="907514" cy="907514"/>
            </a:xfrm>
            <a:custGeom>
              <a:avLst/>
              <a:gdLst>
                <a:gd name="connsiteX0" fmla="*/ 453757 w 907514"/>
                <a:gd name="connsiteY0" fmla="*/ 0 h 907514"/>
                <a:gd name="connsiteX1" fmla="*/ 907514 w 907514"/>
                <a:gd name="connsiteY1" fmla="*/ 453757 h 907514"/>
                <a:gd name="connsiteX2" fmla="*/ 453757 w 907514"/>
                <a:gd name="connsiteY2" fmla="*/ 907514 h 907514"/>
                <a:gd name="connsiteX3" fmla="*/ 0 w 907514"/>
                <a:gd name="connsiteY3" fmla="*/ 453757 h 907514"/>
                <a:gd name="connsiteX4" fmla="*/ 453757 w 907514"/>
                <a:gd name="connsiteY4" fmla="*/ 0 h 907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7514" h="907514">
                  <a:moveTo>
                    <a:pt x="453757" y="0"/>
                  </a:moveTo>
                  <a:cubicBezTo>
                    <a:pt x="704360" y="0"/>
                    <a:pt x="907514" y="203154"/>
                    <a:pt x="907514" y="453757"/>
                  </a:cubicBezTo>
                  <a:cubicBezTo>
                    <a:pt x="907514" y="704360"/>
                    <a:pt x="704360" y="907514"/>
                    <a:pt x="453757" y="907514"/>
                  </a:cubicBezTo>
                  <a:cubicBezTo>
                    <a:pt x="203154" y="907514"/>
                    <a:pt x="0" y="704360"/>
                    <a:pt x="0" y="453757"/>
                  </a:cubicBezTo>
                  <a:cubicBezTo>
                    <a:pt x="0" y="203154"/>
                    <a:pt x="203154" y="0"/>
                    <a:pt x="453757" y="0"/>
                  </a:cubicBezTo>
                  <a:close/>
                </a:path>
              </a:pathLst>
            </a:custGeom>
            <a:solidFill>
              <a:srgbClr val="CC0000"/>
            </a:solidFill>
            <a:ln w="12700">
              <a:noFill/>
              <a:round/>
              <a:headEnd/>
              <a:tailEnd/>
            </a:ln>
          </p:spPr>
          <p:txBody>
            <a:bodyPr wrap="square" rtlCol="0" anchor="ctr">
              <a:noAutofit/>
            </a:bodyPr>
            <a:lstStyle/>
            <a:p>
              <a:pPr algn="ctr"/>
              <a:endParaRPr lang="en-US" dirty="0"/>
            </a:p>
          </p:txBody>
        </p:sp>
      </p:grpSp>
      <p:sp>
        <p:nvSpPr>
          <p:cNvPr id="10" name="Ellipse 9"/>
          <p:cNvSpPr/>
          <p:nvPr/>
        </p:nvSpPr>
        <p:spPr bwMode="auto">
          <a:xfrm>
            <a:off x="6019800" y="3359945"/>
            <a:ext cx="161925" cy="161925"/>
          </a:xfrm>
          <a:prstGeom prst="ellipse">
            <a:avLst/>
          </a:prstGeom>
          <a:gradFill flip="none" rotWithShape="1">
            <a:gsLst>
              <a:gs pos="0">
                <a:srgbClr val="292929">
                  <a:alpha val="52000"/>
                </a:srgbClr>
              </a:gs>
              <a:gs pos="100000">
                <a:srgbClr val="FFFFFF">
                  <a:alpha val="0"/>
                </a:srgbClr>
              </a:gs>
            </a:gsLst>
            <a:path path="shape">
              <a:fillToRect l="50000" t="50000" r="50000" b="50000"/>
            </a:path>
            <a:tileRect/>
          </a:gradFill>
          <a:ln w="12700">
            <a:noFill/>
            <a:round/>
            <a:headEnd/>
            <a:tailEnd/>
          </a:ln>
        </p:spPr>
        <p:txBody>
          <a:bodyPr rtlCol="0" anchor="ctr"/>
          <a:lstStyle/>
          <a:p>
            <a:pPr algn="ctr"/>
            <a:endParaRPr lang="en-US" dirty="0"/>
          </a:p>
        </p:txBody>
      </p:sp>
      <p:sp>
        <p:nvSpPr>
          <p:cNvPr id="11" name="Abgerundetes Rechteck 10"/>
          <p:cNvSpPr/>
          <p:nvPr/>
        </p:nvSpPr>
        <p:spPr bwMode="auto">
          <a:xfrm rot="1495534">
            <a:off x="5536906" y="3299281"/>
            <a:ext cx="173912" cy="2369860"/>
          </a:xfrm>
          <a:prstGeom prst="roundRect">
            <a:avLst>
              <a:gd name="adj" fmla="val 16867"/>
            </a:avLst>
          </a:prstGeom>
          <a:gradFill>
            <a:gsLst>
              <a:gs pos="0">
                <a:srgbClr val="292929">
                  <a:alpha val="0"/>
                </a:srgbClr>
              </a:gs>
              <a:gs pos="50000">
                <a:srgbClr val="292929">
                  <a:alpha val="30000"/>
                </a:srgbClr>
              </a:gs>
              <a:gs pos="100000">
                <a:srgbClr val="292929">
                  <a:alpha val="0"/>
                </a:srgbClr>
              </a:gs>
            </a:gsLst>
            <a:lin ang="0" scaled="0"/>
          </a:gradFill>
          <a:ln w="12700">
            <a:noFill/>
            <a:round/>
            <a:headEnd/>
            <a:tailEnd/>
          </a:ln>
        </p:spPr>
        <p:txBody>
          <a:bodyPr rtlCol="0" anchor="ctr"/>
          <a:lstStyle/>
          <a:p>
            <a:pPr algn="ctr"/>
            <a:endParaRPr lang="en-US" dirty="0"/>
          </a:p>
        </p:txBody>
      </p:sp>
      <p:grpSp>
        <p:nvGrpSpPr>
          <p:cNvPr id="12" name="Gruppieren 11" descr="&#10;&#10;&#10;&#10;&#10;&#10;&#10;&#10;&#10;&#10;&#10;&#10;&#10;&#10;&#10;&#10;&#10;&#10;&#10;&#10;&#10;&#10;&#10;&#10;&#10;&#10;&#10;&#10;&#10;&#10;&#10;&#10;&#10;&#10;&#10;&#10;&#10;&#10;&#10;&#10;&#10;&#10;&#10;&#10;&#10;&#10;&#10;&#10;&#10;&#10;&#10;&#10;&#10;&#10;&#10;&#10;&#10;&#10;&#10;www.PresentationLoad.com"/>
          <p:cNvGrpSpPr/>
          <p:nvPr/>
        </p:nvGrpSpPr>
        <p:grpSpPr>
          <a:xfrm>
            <a:off x="5755687" y="4310046"/>
            <a:ext cx="3010546" cy="1098741"/>
            <a:chOff x="5754893" y="4310045"/>
            <a:chExt cx="3010546" cy="1098741"/>
          </a:xfrm>
          <a:effectLst>
            <a:outerShdw dir="3600000" algn="tl" rotWithShape="0">
              <a:prstClr val="black">
                <a:alpha val="40000"/>
              </a:prstClr>
            </a:outerShdw>
          </a:effectLst>
        </p:grpSpPr>
        <p:sp>
          <p:nvSpPr>
            <p:cNvPr id="13" name="Freeform 6"/>
            <p:cNvSpPr>
              <a:spLocks/>
            </p:cNvSpPr>
            <p:nvPr/>
          </p:nvSpPr>
          <p:spPr bwMode="auto">
            <a:xfrm rot="2436258">
              <a:off x="5754893" y="4310045"/>
              <a:ext cx="2789660" cy="59299"/>
            </a:xfrm>
            <a:custGeom>
              <a:avLst/>
              <a:gdLst>
                <a:gd name="T0" fmla="*/ 896 w 896"/>
                <a:gd name="T1" fmla="*/ 38 h 38"/>
                <a:gd name="T2" fmla="*/ 7 w 896"/>
                <a:gd name="T3" fmla="*/ 38 h 38"/>
                <a:gd name="T4" fmla="*/ 0 w 896"/>
                <a:gd name="T5" fmla="*/ 17 h 38"/>
                <a:gd name="T6" fmla="*/ 7 w 896"/>
                <a:gd name="T7" fmla="*/ 0 h 38"/>
                <a:gd name="T8" fmla="*/ 896 w 896"/>
                <a:gd name="T9" fmla="*/ 0 h 38"/>
                <a:gd name="T10" fmla="*/ 896 w 896"/>
                <a:gd name="T11" fmla="*/ 38 h 38"/>
              </a:gdLst>
              <a:ahLst/>
              <a:cxnLst>
                <a:cxn ang="0">
                  <a:pos x="T0" y="T1"/>
                </a:cxn>
                <a:cxn ang="0">
                  <a:pos x="T2" y="T3"/>
                </a:cxn>
                <a:cxn ang="0">
                  <a:pos x="T4" y="T5"/>
                </a:cxn>
                <a:cxn ang="0">
                  <a:pos x="T6" y="T7"/>
                </a:cxn>
                <a:cxn ang="0">
                  <a:pos x="T8" y="T9"/>
                </a:cxn>
                <a:cxn ang="0">
                  <a:pos x="T10" y="T11"/>
                </a:cxn>
              </a:cxnLst>
              <a:rect l="0" t="0" r="r" b="b"/>
              <a:pathLst>
                <a:path w="896" h="38">
                  <a:moveTo>
                    <a:pt x="896" y="38"/>
                  </a:moveTo>
                  <a:cubicBezTo>
                    <a:pt x="7" y="38"/>
                    <a:pt x="7" y="38"/>
                    <a:pt x="7" y="38"/>
                  </a:cubicBezTo>
                  <a:cubicBezTo>
                    <a:pt x="7" y="38"/>
                    <a:pt x="0" y="28"/>
                    <a:pt x="0" y="17"/>
                  </a:cubicBezTo>
                  <a:cubicBezTo>
                    <a:pt x="0" y="7"/>
                    <a:pt x="7" y="0"/>
                    <a:pt x="7" y="0"/>
                  </a:cubicBezTo>
                  <a:cubicBezTo>
                    <a:pt x="896" y="0"/>
                    <a:pt x="896" y="0"/>
                    <a:pt x="896" y="0"/>
                  </a:cubicBezTo>
                  <a:lnTo>
                    <a:pt x="896" y="38"/>
                  </a:lnTo>
                  <a:close/>
                </a:path>
              </a:pathLst>
            </a:custGeom>
            <a:solidFill>
              <a:srgbClr val="FF6600"/>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p:nvSpPr>
          <p:spPr bwMode="auto">
            <a:xfrm rot="2436258">
              <a:off x="7363362" y="4537196"/>
              <a:ext cx="1402077" cy="482294"/>
            </a:xfrm>
            <a:custGeom>
              <a:avLst/>
              <a:gdLst>
                <a:gd name="T0" fmla="*/ 733 w 1064"/>
                <a:gd name="T1" fmla="*/ 366 h 366"/>
                <a:gd name="T2" fmla="*/ 0 w 1064"/>
                <a:gd name="T3" fmla="*/ 366 h 366"/>
                <a:gd name="T4" fmla="*/ 334 w 1064"/>
                <a:gd name="T5" fmla="*/ 0 h 366"/>
                <a:gd name="T6" fmla="*/ 1064 w 1064"/>
                <a:gd name="T7" fmla="*/ 0 h 366"/>
                <a:gd name="T8" fmla="*/ 733 w 1064"/>
                <a:gd name="T9" fmla="*/ 366 h 366"/>
              </a:gdLst>
              <a:ahLst/>
              <a:cxnLst>
                <a:cxn ang="0">
                  <a:pos x="T0" y="T1"/>
                </a:cxn>
                <a:cxn ang="0">
                  <a:pos x="T2" y="T3"/>
                </a:cxn>
                <a:cxn ang="0">
                  <a:pos x="T4" y="T5"/>
                </a:cxn>
                <a:cxn ang="0">
                  <a:pos x="T6" y="T7"/>
                </a:cxn>
                <a:cxn ang="0">
                  <a:pos x="T8" y="T9"/>
                </a:cxn>
              </a:cxnLst>
              <a:rect l="0" t="0" r="r" b="b"/>
              <a:pathLst>
                <a:path w="1064" h="366">
                  <a:moveTo>
                    <a:pt x="733" y="366"/>
                  </a:moveTo>
                  <a:lnTo>
                    <a:pt x="0" y="366"/>
                  </a:lnTo>
                  <a:lnTo>
                    <a:pt x="334" y="0"/>
                  </a:lnTo>
                  <a:lnTo>
                    <a:pt x="1064" y="0"/>
                  </a:lnTo>
                  <a:lnTo>
                    <a:pt x="733" y="366"/>
                  </a:lnTo>
                  <a:close/>
                </a:path>
              </a:pathLst>
            </a:custGeom>
            <a:solidFill>
              <a:srgbClr val="FFC000"/>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p:nvSpPr>
          <p:spPr bwMode="auto">
            <a:xfrm rot="2436258">
              <a:off x="7013568" y="4930445"/>
              <a:ext cx="1402077" cy="478341"/>
            </a:xfrm>
            <a:custGeom>
              <a:avLst/>
              <a:gdLst>
                <a:gd name="T0" fmla="*/ 733 w 1064"/>
                <a:gd name="T1" fmla="*/ 0 h 363"/>
                <a:gd name="T2" fmla="*/ 0 w 1064"/>
                <a:gd name="T3" fmla="*/ 0 h 363"/>
                <a:gd name="T4" fmla="*/ 334 w 1064"/>
                <a:gd name="T5" fmla="*/ 363 h 363"/>
                <a:gd name="T6" fmla="*/ 1064 w 1064"/>
                <a:gd name="T7" fmla="*/ 363 h 363"/>
                <a:gd name="T8" fmla="*/ 733 w 1064"/>
                <a:gd name="T9" fmla="*/ 0 h 363"/>
              </a:gdLst>
              <a:ahLst/>
              <a:cxnLst>
                <a:cxn ang="0">
                  <a:pos x="T0" y="T1"/>
                </a:cxn>
                <a:cxn ang="0">
                  <a:pos x="T2" y="T3"/>
                </a:cxn>
                <a:cxn ang="0">
                  <a:pos x="T4" y="T5"/>
                </a:cxn>
                <a:cxn ang="0">
                  <a:pos x="T6" y="T7"/>
                </a:cxn>
                <a:cxn ang="0">
                  <a:pos x="T8" y="T9"/>
                </a:cxn>
              </a:cxnLst>
              <a:rect l="0" t="0" r="r" b="b"/>
              <a:pathLst>
                <a:path w="1064" h="363">
                  <a:moveTo>
                    <a:pt x="733" y="0"/>
                  </a:moveTo>
                  <a:lnTo>
                    <a:pt x="0" y="0"/>
                  </a:lnTo>
                  <a:lnTo>
                    <a:pt x="334" y="363"/>
                  </a:lnTo>
                  <a:lnTo>
                    <a:pt x="1064" y="363"/>
                  </a:lnTo>
                  <a:lnTo>
                    <a:pt x="733" y="0"/>
                  </a:lnTo>
                  <a:close/>
                </a:path>
              </a:pathLst>
            </a:custGeom>
            <a:solidFill>
              <a:srgbClr val="FF9933"/>
            </a:solidFill>
            <a:ln w="317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6" name="Textfeld 15" descr="&#10;&#10;&#10;&#10;&#10;&#10;&#10;&#10;&#10;&#10;&#10;&#10;&#10;&#10;&#10;&#10;&#10;&#10;&#10;&#10;&#10;&#10;&#10;&#10;&#10;&#10;&#10;&#10;&#10;&#10;&#10;&#10;&#10;&#10;&#10;&#10;&#10;&#10;&#10;&#10;&#10;&#10;&#10;&#10;&#10;&#10;&#10;&#10;&#10;&#10;&#10;&#10;&#10;&#10;&#10;&#10;&#10;&#10;&#10;www.PresentationLoad.com"/>
          <p:cNvSpPr txBox="1"/>
          <p:nvPr/>
        </p:nvSpPr>
        <p:spPr>
          <a:xfrm>
            <a:off x="5497453" y="2808514"/>
            <a:ext cx="1228990" cy="1233404"/>
          </a:xfrm>
          <a:prstGeom prst="rect">
            <a:avLst/>
          </a:prstGeom>
          <a:noFill/>
        </p:spPr>
        <p:txBody>
          <a:bodyPr wrap="none" rtlCol="0">
            <a:prstTxWarp prst="textArchUp">
              <a:avLst/>
            </a:prstTxWarp>
            <a:spAutoFit/>
          </a:bodyPr>
          <a:lstStyle/>
          <a:p>
            <a:pPr algn="ctr"/>
            <a:r>
              <a:rPr lang="ro-RO" sz="2400" b="1" dirty="0" err="1">
                <a:solidFill>
                  <a:srgbClr val="FF0000"/>
                </a:solidFill>
              </a:rPr>
              <a:t>Topics</a:t>
            </a:r>
            <a:endParaRPr lang="en-US" sz="2400" b="1" dirty="0">
              <a:solidFill>
                <a:srgbClr val="FF0000"/>
              </a:solidFill>
            </a:endParaRPr>
          </a:p>
        </p:txBody>
      </p:sp>
      <p:sp>
        <p:nvSpPr>
          <p:cNvPr id="18" name="Textfeld 17" descr="&#10;&#10;&#10;&#10;&#10;&#10;&#10;&#10;&#10;&#10;&#10;&#10;&#10;&#10;&#10;&#10;&#10;&#10;&#10;&#10;&#10;&#10;&#10;&#10;&#10;&#10;&#10;&#10;&#10;&#10;&#10;&#10;&#10;&#10;&#10;&#10;&#10;&#10;&#10;&#10;&#10;&#10;&#10;&#10;&#10;&#10;&#10;&#10;&#10;&#10;&#10;&#10;&#10;&#10;&#10;&#10;&#10;&#10;&#10;www.PresentationLoad.com"/>
          <p:cNvSpPr txBox="1"/>
          <p:nvPr/>
        </p:nvSpPr>
        <p:spPr>
          <a:xfrm>
            <a:off x="8020665" y="1587995"/>
            <a:ext cx="4171335" cy="757130"/>
          </a:xfrm>
          <a:prstGeom prst="rect">
            <a:avLst/>
          </a:prstGeom>
          <a:noFill/>
        </p:spPr>
        <p:txBody>
          <a:bodyPr wrap="none" rtlCol="0">
            <a:spAutoFit/>
          </a:bodyPr>
          <a:lstStyle/>
          <a:p>
            <a:pPr>
              <a:lnSpc>
                <a:spcPct val="90000"/>
              </a:lnSpc>
            </a:pPr>
            <a:r>
              <a:rPr lang="en-US" sz="2400" dirty="0">
                <a:latin typeface="Calibri Light" panose="020F0302020204030204" pitchFamily="34" charset="0"/>
              </a:rPr>
              <a:t>Delving into Valuation’s kitchen: </a:t>
            </a:r>
          </a:p>
          <a:p>
            <a:pPr>
              <a:lnSpc>
                <a:spcPct val="90000"/>
              </a:lnSpc>
            </a:pPr>
            <a:r>
              <a:rPr lang="en-US" sz="2400" dirty="0">
                <a:latin typeface="Calibri Light" panose="020F0302020204030204" pitchFamily="34" charset="0"/>
              </a:rPr>
              <a:t>sell-side perspective </a:t>
            </a:r>
          </a:p>
        </p:txBody>
      </p:sp>
      <p:sp>
        <p:nvSpPr>
          <p:cNvPr id="23" name="Textfeld 22" descr="&#10;&#10;&#10;&#10;&#10;&#10;&#10;&#10;&#10;&#10;&#10;&#10;&#10;&#10;&#10;&#10;&#10;&#10;&#10;&#10;&#10;&#10;&#10;&#10;&#10;&#10;&#10;&#10;&#10;&#10;&#10;&#10;&#10;&#10;&#10;&#10;&#10;&#10;&#10;&#10;&#10;&#10;&#10;&#10;&#10;&#10;&#10;&#10;&#10;&#10;&#10;&#10;&#10;&#10;&#10;&#10;&#10;&#10;&#10;www.PresentationLoad.com"/>
          <p:cNvSpPr txBox="1"/>
          <p:nvPr/>
        </p:nvSpPr>
        <p:spPr>
          <a:xfrm>
            <a:off x="762277" y="3756426"/>
            <a:ext cx="2296230" cy="830997"/>
          </a:xfrm>
          <a:prstGeom prst="rect">
            <a:avLst/>
          </a:prstGeom>
          <a:noFill/>
        </p:spPr>
        <p:txBody>
          <a:bodyPr wrap="square" rtlCol="0">
            <a:spAutoFit/>
          </a:bodyPr>
          <a:lstStyle/>
          <a:p>
            <a:r>
              <a:rPr lang="en-GB" sz="2400" dirty="0">
                <a:latin typeface="Calibri Light" panose="020F0302020204030204" pitchFamily="34" charset="0"/>
              </a:rPr>
              <a:t>Frame for the Case study</a:t>
            </a:r>
          </a:p>
        </p:txBody>
      </p:sp>
      <p:sp>
        <p:nvSpPr>
          <p:cNvPr id="2" name="Titel 1"/>
          <p:cNvSpPr>
            <a:spLocks noGrp="1"/>
          </p:cNvSpPr>
          <p:nvPr>
            <p:ph type="title"/>
          </p:nvPr>
        </p:nvSpPr>
        <p:spPr>
          <a:xfrm>
            <a:off x="2737393" y="192821"/>
            <a:ext cx="8610600" cy="1293028"/>
          </a:xfrm>
        </p:spPr>
        <p:txBody>
          <a:bodyPr/>
          <a:lstStyle/>
          <a:p>
            <a:r>
              <a:rPr lang="en-US" b="1" dirty="0"/>
              <a:t>Topic</a:t>
            </a:r>
            <a:r>
              <a:rPr lang="ro-RO" b="1" dirty="0"/>
              <a:t>S</a:t>
            </a:r>
            <a:endParaRPr lang="de-DE" dirty="0"/>
          </a:p>
        </p:txBody>
      </p:sp>
      <p:sp>
        <p:nvSpPr>
          <p:cNvPr id="28" name="Textfeld 27" descr="&#10;&#10;&#10;&#10;&#10;&#10;&#10;&#10;&#10;&#10;&#10;&#10;&#10;&#10;&#10;&#10;&#10;&#10;&#10;&#10;&#10;&#10;&#10;&#10;&#10;&#10;&#10;&#10;&#10;&#10;&#10;&#10;&#10;&#10;&#10;&#10;&#10;&#10;&#10;&#10;&#10;&#10;&#10;&#10;&#10;&#10;&#10;&#10;&#10;&#10;&#10;&#10;&#10;&#10;&#10;&#10;&#10;&#10;&#10;www.PresentationLoad.com"/>
          <p:cNvSpPr txBox="1"/>
          <p:nvPr/>
        </p:nvSpPr>
        <p:spPr>
          <a:xfrm>
            <a:off x="648105" y="2027817"/>
            <a:ext cx="2594734" cy="830997"/>
          </a:xfrm>
          <a:prstGeom prst="rect">
            <a:avLst/>
          </a:prstGeom>
          <a:noFill/>
        </p:spPr>
        <p:txBody>
          <a:bodyPr wrap="square" rtlCol="0">
            <a:spAutoFit/>
          </a:bodyPr>
          <a:lstStyle/>
          <a:p>
            <a:pPr algn="r"/>
            <a:r>
              <a:rPr lang="en-US" sz="2400" dirty="0">
                <a:latin typeface="Calibri Light" panose="020F0302020204030204" pitchFamily="34" charset="0"/>
              </a:rPr>
              <a:t>The position of the Valuer</a:t>
            </a:r>
            <a:endParaRPr lang="en-GB" sz="2400" dirty="0">
              <a:latin typeface="Calibri Light" panose="020F0302020204030204" pitchFamily="34" charset="0"/>
            </a:endParaRPr>
          </a:p>
        </p:txBody>
      </p:sp>
      <p:sp>
        <p:nvSpPr>
          <p:cNvPr id="3" name="Textfeld 22" descr="&#10;&#10;&#10;&#10;&#10;&#10;&#10;&#10;&#10;&#10;&#10;&#10;&#10;&#10;&#10;&#10;&#10;&#10;&#10;&#10;&#10;&#10;&#10;&#10;&#10;&#10;&#10;&#10;&#10;&#10;&#10;&#10;&#10;&#10;&#10;&#10;&#10;&#10;&#10;&#10;&#10;&#10;&#10;&#10;&#10;&#10;&#10;&#10;&#10;&#10;&#10;&#10;&#10;&#10;&#10;&#10;&#10;&#10;&#10;www.PresentationLoad.com">
            <a:extLst>
              <a:ext uri="{FF2B5EF4-FFF2-40B4-BE49-F238E27FC236}">
                <a16:creationId xmlns:a16="http://schemas.microsoft.com/office/drawing/2014/main" id="{59A6E465-FF66-0008-9D08-157D4E60A2A0}"/>
              </a:ext>
            </a:extLst>
          </p:cNvPr>
          <p:cNvSpPr txBox="1"/>
          <p:nvPr/>
        </p:nvSpPr>
        <p:spPr>
          <a:xfrm>
            <a:off x="1910391" y="5353930"/>
            <a:ext cx="2922865" cy="830997"/>
          </a:xfrm>
          <a:prstGeom prst="rect">
            <a:avLst/>
          </a:prstGeom>
          <a:noFill/>
        </p:spPr>
        <p:txBody>
          <a:bodyPr wrap="square" rtlCol="0">
            <a:spAutoFit/>
          </a:bodyPr>
          <a:lstStyle/>
          <a:p>
            <a:r>
              <a:rPr lang="en-US" sz="2400" dirty="0">
                <a:latin typeface="Calibri Light" panose="020F0302020204030204" pitchFamily="34" charset="0"/>
              </a:rPr>
              <a:t>Working for the sell-side: some hints</a:t>
            </a:r>
            <a:endParaRPr lang="en-GB" sz="2400" dirty="0">
              <a:latin typeface="Calibri Light" panose="020F0302020204030204" pitchFamily="34" charset="0"/>
            </a:endParaRPr>
          </a:p>
        </p:txBody>
      </p:sp>
      <p:sp>
        <p:nvSpPr>
          <p:cNvPr id="17" name="Textfeld 22" descr="&#10;&#10;&#10;&#10;&#10;&#10;&#10;&#10;&#10;&#10;&#10;&#10;&#10;&#10;&#10;&#10;&#10;&#10;&#10;&#10;&#10;&#10;&#10;&#10;&#10;&#10;&#10;&#10;&#10;&#10;&#10;&#10;&#10;&#10;&#10;&#10;&#10;&#10;&#10;&#10;&#10;&#10;&#10;&#10;&#10;&#10;&#10;&#10;&#10;&#10;&#10;&#10;&#10;&#10;&#10;&#10;&#10;&#10;&#10;www.PresentationLoad.com">
            <a:extLst>
              <a:ext uri="{FF2B5EF4-FFF2-40B4-BE49-F238E27FC236}">
                <a16:creationId xmlns:a16="http://schemas.microsoft.com/office/drawing/2014/main" id="{F819C03D-5861-CDA3-2329-FA47B875B20C}"/>
              </a:ext>
            </a:extLst>
          </p:cNvPr>
          <p:cNvSpPr txBox="1"/>
          <p:nvPr/>
        </p:nvSpPr>
        <p:spPr>
          <a:xfrm>
            <a:off x="8794776" y="3284788"/>
            <a:ext cx="2922865" cy="757130"/>
          </a:xfrm>
          <a:prstGeom prst="rect">
            <a:avLst/>
          </a:prstGeom>
          <a:noFill/>
        </p:spPr>
        <p:txBody>
          <a:bodyPr wrap="square" rtlCol="0">
            <a:spAutoFit/>
          </a:bodyPr>
          <a:lstStyle/>
          <a:p>
            <a:pPr>
              <a:lnSpc>
                <a:spcPct val="90000"/>
              </a:lnSpc>
            </a:pPr>
            <a:r>
              <a:rPr lang="en-US" sz="2400" dirty="0">
                <a:latin typeface="Calibri Light" panose="020F0302020204030204" pitchFamily="34" charset="0"/>
              </a:rPr>
              <a:t>Valuation from the buy-side perspective</a:t>
            </a:r>
            <a:endParaRPr lang="en-GB" sz="2400" dirty="0">
              <a:latin typeface="Calibri Light" panose="020F0302020204030204" pitchFamily="34" charset="0"/>
            </a:endParaRPr>
          </a:p>
        </p:txBody>
      </p:sp>
      <p:sp>
        <p:nvSpPr>
          <p:cNvPr id="19" name="Textfeld 22" descr="&#10;&#10;&#10;&#10;&#10;&#10;&#10;&#10;&#10;&#10;&#10;&#10;&#10;&#10;&#10;&#10;&#10;&#10;&#10;&#10;&#10;&#10;&#10;&#10;&#10;&#10;&#10;&#10;&#10;&#10;&#10;&#10;&#10;&#10;&#10;&#10;&#10;&#10;&#10;&#10;&#10;&#10;&#10;&#10;&#10;&#10;&#10;&#10;&#10;&#10;&#10;&#10;&#10;&#10;&#10;&#10;&#10;&#10;&#10;www.PresentationLoad.com">
            <a:extLst>
              <a:ext uri="{FF2B5EF4-FFF2-40B4-BE49-F238E27FC236}">
                <a16:creationId xmlns:a16="http://schemas.microsoft.com/office/drawing/2014/main" id="{AD388C20-3994-B8CD-9E38-F573B879E143}"/>
              </a:ext>
            </a:extLst>
          </p:cNvPr>
          <p:cNvSpPr txBox="1"/>
          <p:nvPr/>
        </p:nvSpPr>
        <p:spPr>
          <a:xfrm>
            <a:off x="8366197" y="5207332"/>
            <a:ext cx="3451080" cy="1089529"/>
          </a:xfrm>
          <a:prstGeom prst="rect">
            <a:avLst/>
          </a:prstGeom>
          <a:noFill/>
        </p:spPr>
        <p:txBody>
          <a:bodyPr wrap="square" rtlCol="0">
            <a:spAutoFit/>
          </a:bodyPr>
          <a:lstStyle/>
          <a:p>
            <a:pPr>
              <a:lnSpc>
                <a:spcPct val="90000"/>
              </a:lnSpc>
            </a:pPr>
            <a:r>
              <a:rPr lang="en-US" sz="2400" dirty="0">
                <a:latin typeface="Calibri Light" panose="020F0302020204030204" pitchFamily="34" charset="0"/>
              </a:rPr>
              <a:t>Discussions around the Football-field-chart. Conclusions</a:t>
            </a:r>
            <a:endParaRPr lang="en-GB" sz="2400" dirty="0">
              <a:latin typeface="Calibri Light" panose="020F0302020204030204" pitchFamily="34" charset="0"/>
            </a:endParaRPr>
          </a:p>
        </p:txBody>
      </p:sp>
    </p:spTree>
    <p:extLst>
      <p:ext uri="{BB962C8B-B14F-4D97-AF65-F5344CB8AC3E}">
        <p14:creationId xmlns:p14="http://schemas.microsoft.com/office/powerpoint/2010/main" val="4249316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randombar(horizontal)">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randombar(horizont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randombar(horizontal)">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randombar(horizontal)">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randombar(horizontal)">
                                      <p:cBhvr>
                                        <p:cTn id="3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3" grpId="0"/>
      <p:bldP spid="28" grpId="0"/>
      <p:bldP spid="3" grpId="0"/>
      <p:bldP spid="17"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9761EE-C3CF-A67D-CCE5-B205529ADF2E}"/>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B687695-3BE7-2EE6-069C-7AC1782839B8}"/>
              </a:ext>
            </a:extLst>
          </p:cNvPr>
          <p:cNvSpPr>
            <a:spLocks noGrp="1"/>
          </p:cNvSpPr>
          <p:nvPr>
            <p:ph type="sldNum" sz="quarter" idx="12"/>
          </p:nvPr>
        </p:nvSpPr>
        <p:spPr/>
        <p:txBody>
          <a:bodyPr/>
          <a:lstStyle/>
          <a:p>
            <a:fld id="{502E830B-17AC-4E30-8B43-8CA5729D8C83}" type="slidenum">
              <a:rPr lang="en-US" smtClean="0"/>
              <a:pPr/>
              <a:t>4</a:t>
            </a:fld>
            <a:endParaRPr lang="en-US"/>
          </a:p>
        </p:txBody>
      </p:sp>
      <p:sp>
        <p:nvSpPr>
          <p:cNvPr id="7" name="CasetăText 6">
            <a:extLst>
              <a:ext uri="{FF2B5EF4-FFF2-40B4-BE49-F238E27FC236}">
                <a16:creationId xmlns:a16="http://schemas.microsoft.com/office/drawing/2014/main" id="{F8F75513-19CE-D8BB-8075-2A1D37DCF11A}"/>
              </a:ext>
            </a:extLst>
          </p:cNvPr>
          <p:cNvSpPr txBox="1"/>
          <p:nvPr/>
        </p:nvSpPr>
        <p:spPr>
          <a:xfrm>
            <a:off x="577679" y="1476799"/>
            <a:ext cx="6098058" cy="3139321"/>
          </a:xfrm>
          <a:prstGeom prst="rect">
            <a:avLst/>
          </a:prstGeom>
          <a:noFill/>
        </p:spPr>
        <p:txBody>
          <a:bodyPr wrap="square">
            <a:spAutoFit/>
          </a:bodyPr>
          <a:lstStyle/>
          <a:p>
            <a:r>
              <a:rPr lang="en-US" dirty="0"/>
              <a:t>Ing. Dr. Ec. Daniel Manațe REV MAAEI MRICS, civil engineer and economist (PhD) is past president of ANEVAR, the National Association of Authorized Romanian Valuers, administrator of Value Management Consult, a boutique valuation company, </a:t>
            </a:r>
            <a:r>
              <a:rPr lang="en-US"/>
              <a:t>and a Member </a:t>
            </a:r>
            <a:r>
              <a:rPr lang="en-US" dirty="0"/>
              <a:t>of the TEGOVA Recognition Committee.</a:t>
            </a:r>
          </a:p>
          <a:p>
            <a:r>
              <a:rPr lang="en-US" dirty="0"/>
              <a:t>He has an extended 21 years of experience in the investment funds industry, holding positions such as Strategy or Research director in a Romanian Investment Fund.</a:t>
            </a:r>
            <a:endParaRPr lang="ro-RO" dirty="0"/>
          </a:p>
        </p:txBody>
      </p:sp>
      <p:pic>
        <p:nvPicPr>
          <p:cNvPr id="9" name="Imagine 8">
            <a:extLst>
              <a:ext uri="{FF2B5EF4-FFF2-40B4-BE49-F238E27FC236}">
                <a16:creationId xmlns:a16="http://schemas.microsoft.com/office/drawing/2014/main" id="{A648F2C6-1828-3669-8FEB-E2C05280A254}"/>
              </a:ext>
            </a:extLst>
          </p:cNvPr>
          <p:cNvPicPr>
            <a:picLocks noChangeAspect="1"/>
          </p:cNvPicPr>
          <p:nvPr/>
        </p:nvPicPr>
        <p:blipFill>
          <a:blip r:embed="rId3"/>
          <a:stretch>
            <a:fillRect/>
          </a:stretch>
        </p:blipFill>
        <p:spPr>
          <a:xfrm>
            <a:off x="7098956" y="2058764"/>
            <a:ext cx="2167956" cy="3094004"/>
          </a:xfrm>
          <a:prstGeom prst="rect">
            <a:avLst/>
          </a:prstGeom>
        </p:spPr>
      </p:pic>
    </p:spTree>
    <p:extLst>
      <p:ext uri="{BB962C8B-B14F-4D97-AF65-F5344CB8AC3E}">
        <p14:creationId xmlns:p14="http://schemas.microsoft.com/office/powerpoint/2010/main" val="20970364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281D01-5022-E8E8-AF4B-F8CDC9E0B4E8}"/>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39F867B-CCC9-2FBB-6524-FA3589EF5B85}"/>
              </a:ext>
            </a:extLst>
          </p:cNvPr>
          <p:cNvSpPr>
            <a:spLocks noGrp="1"/>
          </p:cNvSpPr>
          <p:nvPr>
            <p:ph type="sldNum" sz="quarter" idx="12"/>
          </p:nvPr>
        </p:nvSpPr>
        <p:spPr/>
        <p:txBody>
          <a:bodyPr/>
          <a:lstStyle/>
          <a:p>
            <a:fld id="{502E830B-17AC-4E30-8B43-8CA5729D8C83}" type="slidenum">
              <a:rPr lang="en-US" smtClean="0"/>
              <a:pPr/>
              <a:t>5</a:t>
            </a:fld>
            <a:endParaRPr lang="en-US"/>
          </a:p>
        </p:txBody>
      </p:sp>
      <p:sp>
        <p:nvSpPr>
          <p:cNvPr id="10" name="Horizontal Funnel Diagram AIDA">
            <a:extLst>
              <a:ext uri="{FF2B5EF4-FFF2-40B4-BE49-F238E27FC236}">
                <a16:creationId xmlns:a16="http://schemas.microsoft.com/office/drawing/2014/main" id="{01ACD786-4354-F985-582D-00EBA7A6361B}"/>
              </a:ext>
            </a:extLst>
          </p:cNvPr>
          <p:cNvSpPr txBox="1">
            <a:spLocks/>
          </p:cNvSpPr>
          <p:nvPr/>
        </p:nvSpPr>
        <p:spPr bwMode="auto">
          <a:xfrm>
            <a:off x="685800" y="439407"/>
            <a:ext cx="10445931" cy="6134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19050" tIns="19050" rIns="19050" bIns="19050" numCol="1" anchor="t" anchorCtr="0" compatLnSpc="1">
            <a:prstTxWarp prst="textNoShape">
              <a:avLst/>
            </a:prstTxWarp>
          </a:bodyPr>
          <a:lstStyle>
            <a:lvl1pPr algn="l" defTabSz="825500" rtl="0" eaLnBrk="0" fontAlgn="base" hangingPunct="0">
              <a:spcBef>
                <a:spcPct val="0"/>
              </a:spcBef>
              <a:spcAft>
                <a:spcPct val="0"/>
              </a:spcAft>
              <a:defRPr sz="10000" b="1" i="0" kern="1200">
                <a:solidFill>
                  <a:schemeClr val="bg1"/>
                </a:solidFill>
                <a:latin typeface="Open Sans" panose="020B0606030504020204" pitchFamily="34" charset="0"/>
                <a:ea typeface="Open Sans" panose="020B0606030504020204" pitchFamily="34" charset="0"/>
                <a:cs typeface="Open Sans" panose="020B0606030504020204" pitchFamily="34" charset="0"/>
                <a:sym typeface="Poppins Medium"/>
              </a:defRPr>
            </a:lvl1pPr>
            <a:lvl2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2pPr>
            <a:lvl3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3pPr>
            <a:lvl4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4pPr>
            <a:lvl5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5pPr>
            <a:lvl6pPr marL="4572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6pPr>
            <a:lvl7pPr marL="9144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7pPr>
            <a:lvl8pPr marL="13716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8pPr>
            <a:lvl9pPr marL="18288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9pPr>
          </a:lstStyle>
          <a:p>
            <a:pPr algn="ctr" eaLnBrk="1" hangingPunct="1"/>
            <a:r>
              <a:rPr lang="en-US" sz="3600" b="0" dirty="0">
                <a:solidFill>
                  <a:schemeClr val="tx1"/>
                </a:solidFill>
                <a:latin typeface="Arial" panose="020B0604020202020204" pitchFamily="34" charset="0"/>
                <a:cs typeface="Arial" panose="020B0604020202020204" pitchFamily="34" charset="0"/>
              </a:rPr>
              <a:t>The position of the Valuer</a:t>
            </a:r>
            <a:r>
              <a:rPr lang="en-GB" altLang="en-US" sz="3600" b="0" dirty="0">
                <a:solidFill>
                  <a:schemeClr val="tx1"/>
                </a:solidFill>
                <a:latin typeface="Arial" panose="020B0604020202020204" pitchFamily="34" charset="0"/>
                <a:ea typeface="Open Sans" panose="020B0606030504020204"/>
                <a:cs typeface="Arial" panose="020B0604020202020204" pitchFamily="34" charset="0"/>
                <a:sym typeface="Open Sans" panose="020B0606030504020204"/>
              </a:rPr>
              <a:t> </a:t>
            </a:r>
          </a:p>
        </p:txBody>
      </p:sp>
      <p:sp>
        <p:nvSpPr>
          <p:cNvPr id="4" name="CasetăText 3">
            <a:extLst>
              <a:ext uri="{FF2B5EF4-FFF2-40B4-BE49-F238E27FC236}">
                <a16:creationId xmlns:a16="http://schemas.microsoft.com/office/drawing/2014/main" id="{519334E9-2E3C-F042-93AE-09C2910B75DA}"/>
              </a:ext>
            </a:extLst>
          </p:cNvPr>
          <p:cNvSpPr txBox="1"/>
          <p:nvPr/>
        </p:nvSpPr>
        <p:spPr>
          <a:xfrm>
            <a:off x="845229" y="1711042"/>
            <a:ext cx="9898971" cy="5924699"/>
          </a:xfrm>
          <a:prstGeom prst="rect">
            <a:avLst/>
          </a:prstGeom>
          <a:noFill/>
        </p:spPr>
        <p:txBody>
          <a:bodyPr wrap="square">
            <a:spAutoFit/>
          </a:bodyPr>
          <a:lstStyle/>
          <a:p>
            <a:pPr marL="342900" indent="-342900">
              <a:spcBef>
                <a:spcPts val="600"/>
              </a:spcBef>
              <a:spcAft>
                <a:spcPts val="600"/>
              </a:spcAft>
              <a:buFont typeface="Wingdings" panose="05000000000000000000" pitchFamily="2" charset="2"/>
              <a:buChar char="ü"/>
            </a:pPr>
            <a:r>
              <a:rPr lang="en-US" sz="2400" dirty="0">
                <a:latin typeface="Arial" panose="020B0604020202020204" pitchFamily="34" charset="0"/>
              </a:rPr>
              <a:t>Consultant – in this capacity, he provides to one of the parties involved in a transaction, his qualified opinion regarding the value of a business, real estate, asset, etc., constituting the object of the transaction.</a:t>
            </a:r>
          </a:p>
          <a:p>
            <a:pPr marL="342900" indent="-342900">
              <a:spcBef>
                <a:spcPts val="600"/>
              </a:spcBef>
              <a:spcAft>
                <a:spcPts val="600"/>
              </a:spcAft>
              <a:buFont typeface="Wingdings" panose="05000000000000000000" pitchFamily="2" charset="2"/>
              <a:buChar char="ü"/>
            </a:pPr>
            <a:r>
              <a:rPr lang="en-US" sz="2400" dirty="0">
                <a:latin typeface="Arial" panose="020B0604020202020204" pitchFamily="34" charset="0"/>
              </a:rPr>
              <a:t>Neutral (independent) expert - In this situation, the appraiser will reflect the expectations of the average investor in the assessment, without considering the subjective interests of the parties involved, and the result will be an independent assessment.</a:t>
            </a:r>
          </a:p>
          <a:p>
            <a:pPr marL="342900" indent="-342900">
              <a:spcBef>
                <a:spcPts val="600"/>
              </a:spcBef>
              <a:spcAft>
                <a:spcPts val="600"/>
              </a:spcAft>
              <a:buFont typeface="Wingdings" panose="05000000000000000000" pitchFamily="2" charset="2"/>
              <a:buChar char="ü"/>
            </a:pPr>
            <a:r>
              <a:rPr lang="en-US" sz="2400" dirty="0">
                <a:latin typeface="Arial" panose="020B0604020202020204" pitchFamily="34" charset="0"/>
              </a:rPr>
              <a:t>Arbitrator – in this situation, his opinion is simultaneously offered to the partners involved in the transaction and will take into account the interests of the parties, even if they are sometimes contrary.</a:t>
            </a:r>
          </a:p>
          <a:p>
            <a:pPr>
              <a:spcBef>
                <a:spcPts val="600"/>
              </a:spcBef>
              <a:spcAft>
                <a:spcPts val="600"/>
              </a:spcAft>
            </a:pPr>
            <a:endParaRPr lang="en-US" sz="2400" i="1" dirty="0">
              <a:latin typeface="Arial" panose="020B0604020202020204" pitchFamily="34" charset="0"/>
            </a:endParaRPr>
          </a:p>
          <a:p>
            <a:pPr>
              <a:spcBef>
                <a:spcPts val="600"/>
              </a:spcBef>
            </a:pPr>
            <a:endParaRPr lang="en-US" sz="2200" i="1" dirty="0">
              <a:latin typeface="Arial" panose="020B0604020202020204" pitchFamily="34" charset="0"/>
            </a:endParaRPr>
          </a:p>
          <a:p>
            <a:pPr>
              <a:spcBef>
                <a:spcPts val="600"/>
              </a:spcBef>
            </a:pPr>
            <a:endParaRPr kumimoji="0" lang="en-US" altLang="ro-RO" sz="2400" b="0" i="0" u="none" strike="noStrike" cap="none" normalizeH="0" baseline="0" dirty="0">
              <a:ln>
                <a:noFill/>
              </a:ln>
              <a:effectLst/>
            </a:endParaRPr>
          </a:p>
        </p:txBody>
      </p:sp>
    </p:spTree>
    <p:extLst>
      <p:ext uri="{BB962C8B-B14F-4D97-AF65-F5344CB8AC3E}">
        <p14:creationId xmlns:p14="http://schemas.microsoft.com/office/powerpoint/2010/main" val="1521528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
          <p:cNvGrpSpPr/>
          <p:nvPr/>
        </p:nvGrpSpPr>
        <p:grpSpPr>
          <a:xfrm>
            <a:off x="574766" y="1113669"/>
            <a:ext cx="10194009" cy="3009477"/>
            <a:chOff x="1207363" y="1778664"/>
            <a:chExt cx="7324078" cy="2367903"/>
          </a:xfrm>
        </p:grpSpPr>
        <p:grpSp>
          <p:nvGrpSpPr>
            <p:cNvPr id="3" name="Group 7"/>
            <p:cNvGrpSpPr/>
            <p:nvPr/>
          </p:nvGrpSpPr>
          <p:grpSpPr>
            <a:xfrm>
              <a:off x="1207363" y="1778664"/>
              <a:ext cx="7324078" cy="1488319"/>
              <a:chOff x="1207363" y="1778664"/>
              <a:chExt cx="7324078" cy="1488319"/>
            </a:xfrm>
          </p:grpSpPr>
          <p:sp>
            <p:nvSpPr>
              <p:cNvPr id="4" name="Round Diagonal Corner Rectangle 3"/>
              <p:cNvSpPr/>
              <p:nvPr/>
            </p:nvSpPr>
            <p:spPr>
              <a:xfrm>
                <a:off x="1207363" y="1926454"/>
                <a:ext cx="7324078" cy="1340529"/>
              </a:xfrm>
              <a:prstGeom prst="round2DiagRect">
                <a:avLst>
                  <a:gd name="adj1" fmla="val 50000"/>
                  <a:gd name="adj2" fmla="val 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268"/>
              <p:cNvSpPr>
                <a:spLocks/>
              </p:cNvSpPr>
              <p:nvPr/>
            </p:nvSpPr>
            <p:spPr bwMode="auto">
              <a:xfrm>
                <a:off x="7513344" y="1788189"/>
                <a:ext cx="142875" cy="144463"/>
              </a:xfrm>
              <a:custGeom>
                <a:avLst/>
                <a:gdLst>
                  <a:gd name="T0" fmla="*/ 168 w 397"/>
                  <a:gd name="T1" fmla="*/ 0 h 403"/>
                  <a:gd name="T2" fmla="*/ 7 w 397"/>
                  <a:gd name="T3" fmla="*/ 403 h 403"/>
                  <a:gd name="T4" fmla="*/ 397 w 397"/>
                  <a:gd name="T5" fmla="*/ 402 h 403"/>
                  <a:gd name="T6" fmla="*/ 316 w 397"/>
                  <a:gd name="T7" fmla="*/ 96 h 403"/>
                  <a:gd name="T8" fmla="*/ 229 w 397"/>
                  <a:gd name="T9" fmla="*/ 14 h 403"/>
                  <a:gd name="T10" fmla="*/ 168 w 397"/>
                  <a:gd name="T11" fmla="*/ 0 h 403"/>
                </a:gdLst>
                <a:ahLst/>
                <a:cxnLst>
                  <a:cxn ang="0">
                    <a:pos x="T0" y="T1"/>
                  </a:cxn>
                  <a:cxn ang="0">
                    <a:pos x="T2" y="T3"/>
                  </a:cxn>
                  <a:cxn ang="0">
                    <a:pos x="T4" y="T5"/>
                  </a:cxn>
                  <a:cxn ang="0">
                    <a:pos x="T6" y="T7"/>
                  </a:cxn>
                  <a:cxn ang="0">
                    <a:pos x="T8" y="T9"/>
                  </a:cxn>
                  <a:cxn ang="0">
                    <a:pos x="T10" y="T11"/>
                  </a:cxn>
                </a:cxnLst>
                <a:rect l="0" t="0" r="r" b="b"/>
                <a:pathLst>
                  <a:path w="397" h="403">
                    <a:moveTo>
                      <a:pt x="168" y="0"/>
                    </a:moveTo>
                    <a:cubicBezTo>
                      <a:pt x="168" y="0"/>
                      <a:pt x="0" y="61"/>
                      <a:pt x="7" y="403"/>
                    </a:cubicBezTo>
                    <a:lnTo>
                      <a:pt x="397" y="402"/>
                    </a:lnTo>
                    <a:lnTo>
                      <a:pt x="316" y="96"/>
                    </a:lnTo>
                    <a:lnTo>
                      <a:pt x="229" y="14"/>
                    </a:lnTo>
                    <a:lnTo>
                      <a:pt x="168" y="0"/>
                    </a:lnTo>
                  </a:path>
                </a:pathLst>
              </a:custGeom>
              <a:gradFill flip="none" rotWithShape="1">
                <a:gsLst>
                  <a:gs pos="0">
                    <a:schemeClr val="accent2">
                      <a:lumMod val="75000"/>
                      <a:shade val="30000"/>
                      <a:satMod val="115000"/>
                    </a:schemeClr>
                  </a:gs>
                  <a:gs pos="50000">
                    <a:schemeClr val="accent2">
                      <a:lumMod val="75000"/>
                      <a:shade val="67500"/>
                      <a:satMod val="115000"/>
                    </a:schemeClr>
                  </a:gs>
                  <a:gs pos="100000">
                    <a:schemeClr val="accent2">
                      <a:lumMod val="75000"/>
                      <a:shade val="100000"/>
                      <a:satMod val="115000"/>
                    </a:schemeClr>
                  </a:gs>
                </a:gsLst>
                <a:lin ang="5400000" scaled="1"/>
                <a:tileRect/>
              </a:gradFill>
              <a:ln w="12700"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 name="Freeform 269"/>
              <p:cNvSpPr>
                <a:spLocks/>
              </p:cNvSpPr>
              <p:nvPr/>
            </p:nvSpPr>
            <p:spPr bwMode="auto">
              <a:xfrm>
                <a:off x="7572082" y="1778664"/>
                <a:ext cx="860425" cy="1350963"/>
              </a:xfrm>
              <a:custGeom>
                <a:avLst/>
                <a:gdLst>
                  <a:gd name="T0" fmla="*/ 2393 w 2393"/>
                  <a:gd name="T1" fmla="*/ 3752 h 3754"/>
                  <a:gd name="T2" fmla="*/ 2383 w 2393"/>
                  <a:gd name="T3" fmla="*/ 383 h 3754"/>
                  <a:gd name="T4" fmla="*/ 2192 w 2393"/>
                  <a:gd name="T5" fmla="*/ 0 h 3754"/>
                  <a:gd name="T6" fmla="*/ 0 w 2393"/>
                  <a:gd name="T7" fmla="*/ 2 h 3754"/>
                  <a:gd name="T8" fmla="*/ 192 w 2393"/>
                  <a:gd name="T9" fmla="*/ 400 h 3754"/>
                  <a:gd name="T10" fmla="*/ 201 w 2393"/>
                  <a:gd name="T11" fmla="*/ 3754 h 3754"/>
                  <a:gd name="T12" fmla="*/ 2393 w 2393"/>
                  <a:gd name="T13" fmla="*/ 3752 h 3754"/>
                </a:gdLst>
                <a:ahLst/>
                <a:cxnLst>
                  <a:cxn ang="0">
                    <a:pos x="T0" y="T1"/>
                  </a:cxn>
                  <a:cxn ang="0">
                    <a:pos x="T2" y="T3"/>
                  </a:cxn>
                  <a:cxn ang="0">
                    <a:pos x="T4" y="T5"/>
                  </a:cxn>
                  <a:cxn ang="0">
                    <a:pos x="T6" y="T7"/>
                  </a:cxn>
                  <a:cxn ang="0">
                    <a:pos x="T8" y="T9"/>
                  </a:cxn>
                  <a:cxn ang="0">
                    <a:pos x="T10" y="T11"/>
                  </a:cxn>
                  <a:cxn ang="0">
                    <a:pos x="T12" y="T13"/>
                  </a:cxn>
                </a:cxnLst>
                <a:rect l="0" t="0" r="r" b="b"/>
                <a:pathLst>
                  <a:path w="2393" h="3754">
                    <a:moveTo>
                      <a:pt x="2393" y="3752"/>
                    </a:moveTo>
                    <a:cubicBezTo>
                      <a:pt x="2393" y="3752"/>
                      <a:pt x="2391" y="544"/>
                      <a:pt x="2383" y="383"/>
                    </a:cubicBezTo>
                    <a:cubicBezTo>
                      <a:pt x="2373" y="170"/>
                      <a:pt x="2192" y="0"/>
                      <a:pt x="2192" y="0"/>
                    </a:cubicBezTo>
                    <a:lnTo>
                      <a:pt x="0" y="2"/>
                    </a:lnTo>
                    <a:cubicBezTo>
                      <a:pt x="0" y="2"/>
                      <a:pt x="174" y="196"/>
                      <a:pt x="192" y="400"/>
                    </a:cubicBezTo>
                    <a:cubicBezTo>
                      <a:pt x="204" y="544"/>
                      <a:pt x="201" y="3754"/>
                      <a:pt x="201" y="3754"/>
                    </a:cubicBezTo>
                    <a:lnTo>
                      <a:pt x="2393" y="3752"/>
                    </a:lnTo>
                  </a:path>
                </a:pathLst>
              </a:custGeom>
              <a:gradFill flip="none" rotWithShape="1">
                <a:gsLst>
                  <a:gs pos="0">
                    <a:schemeClr val="accent2">
                      <a:lumMod val="75000"/>
                      <a:shade val="30000"/>
                      <a:satMod val="115000"/>
                    </a:schemeClr>
                  </a:gs>
                  <a:gs pos="50000">
                    <a:schemeClr val="accent2">
                      <a:lumMod val="75000"/>
                      <a:shade val="67500"/>
                      <a:satMod val="115000"/>
                    </a:schemeClr>
                  </a:gs>
                  <a:gs pos="100000">
                    <a:schemeClr val="accent2">
                      <a:lumMod val="75000"/>
                      <a:shade val="100000"/>
                      <a:satMod val="115000"/>
                    </a:schemeClr>
                  </a:gs>
                </a:gsLst>
                <a:lin ang="16200000" scaled="1"/>
                <a:tileRect/>
              </a:gradFill>
              <a:ln w="12700" cap="flat">
                <a:solidFill>
                  <a:schemeClr val="accent2">
                    <a:lumMod val="75000"/>
                  </a:schemeClr>
                </a:solidFill>
                <a:prstDash val="solid"/>
                <a:miter lim="800000"/>
                <a:headEnd/>
                <a:tailEnd/>
              </a:ln>
            </p:spPr>
            <p:style>
              <a:lnRef idx="0">
                <a:scrgbClr r="0" g="0" b="0"/>
              </a:lnRef>
              <a:fillRef idx="1002">
                <a:schemeClr val="dk2"/>
              </a:fillRef>
              <a:effectRef idx="0">
                <a:scrgbClr r="0" g="0" b="0"/>
              </a:effectRef>
              <a:fontRef idx="major"/>
            </p:style>
            <p:txBody>
              <a:bodyPr vert="horz" wrap="square" lIns="91440" tIns="45720" rIns="91440" bIns="45720" numCol="1" anchor="t" anchorCtr="0" compatLnSpc="1">
                <a:prstTxWarp prst="textNoShape">
                  <a:avLst/>
                </a:prstTxWarp>
              </a:bodyPr>
              <a:lstStyle/>
              <a:p>
                <a:endParaRPr lang="en-US"/>
              </a:p>
            </p:txBody>
          </p:sp>
        </p:grpSp>
        <p:sp>
          <p:nvSpPr>
            <p:cNvPr id="7" name="Freeform 6"/>
            <p:cNvSpPr>
              <a:spLocks/>
            </p:cNvSpPr>
            <p:nvPr/>
          </p:nvSpPr>
          <p:spPr bwMode="auto">
            <a:xfrm>
              <a:off x="3995074" y="2850194"/>
              <a:ext cx="4437433" cy="1296373"/>
            </a:xfrm>
            <a:custGeom>
              <a:avLst/>
              <a:gdLst>
                <a:gd name="connsiteX0" fmla="*/ 846924 w 4437433"/>
                <a:gd name="connsiteY0" fmla="*/ 0 h 1296373"/>
                <a:gd name="connsiteX1" fmla="*/ 846924 w 4437433"/>
                <a:gd name="connsiteY1" fmla="*/ 73900 h 1296373"/>
                <a:gd name="connsiteX2" fmla="*/ 844550 w 4437433"/>
                <a:gd name="connsiteY2" fmla="*/ 294660 h 1296373"/>
                <a:gd name="connsiteX3" fmla="*/ 846924 w 4437433"/>
                <a:gd name="connsiteY3" fmla="*/ 294633 h 1296373"/>
                <a:gd name="connsiteX4" fmla="*/ 846924 w 4437433"/>
                <a:gd name="connsiteY4" fmla="*/ 270885 h 1296373"/>
                <a:gd name="connsiteX5" fmla="*/ 3639722 w 4437433"/>
                <a:gd name="connsiteY5" fmla="*/ 270885 h 1296373"/>
                <a:gd name="connsiteX6" fmla="*/ 3639722 w 4437433"/>
                <a:gd name="connsiteY6" fmla="*/ 270343 h 1296373"/>
                <a:gd name="connsiteX7" fmla="*/ 3665908 w 4437433"/>
                <a:gd name="connsiteY7" fmla="*/ 270343 h 1296373"/>
                <a:gd name="connsiteX8" fmla="*/ 4437433 w 4437433"/>
                <a:gd name="connsiteY8" fmla="*/ 268710 h 1296373"/>
                <a:gd name="connsiteX9" fmla="*/ 3639722 w 4437433"/>
                <a:gd name="connsiteY9" fmla="*/ 1027662 h 1296373"/>
                <a:gd name="connsiteX10" fmla="*/ 3639722 w 4437433"/>
                <a:gd name="connsiteY10" fmla="*/ 1025487 h 1296373"/>
                <a:gd name="connsiteX11" fmla="*/ 846924 w 4437433"/>
                <a:gd name="connsiteY11" fmla="*/ 1025487 h 1296373"/>
                <a:gd name="connsiteX12" fmla="*/ 846924 w 4437433"/>
                <a:gd name="connsiteY12" fmla="*/ 1039150 h 1296373"/>
                <a:gd name="connsiteX13" fmla="*/ 844550 w 4437433"/>
                <a:gd name="connsiteY13" fmla="*/ 1039198 h 1296373"/>
                <a:gd name="connsiteX14" fmla="*/ 844550 w 4437433"/>
                <a:gd name="connsiteY14" fmla="*/ 1296373 h 1296373"/>
                <a:gd name="connsiteX15" fmla="*/ 0 w 4437433"/>
                <a:gd name="connsiteY15" fmla="*/ 650260 h 1296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37433" h="1296373">
                  <a:moveTo>
                    <a:pt x="846924" y="0"/>
                  </a:moveTo>
                  <a:lnTo>
                    <a:pt x="846924" y="73900"/>
                  </a:lnTo>
                  <a:lnTo>
                    <a:pt x="844550" y="294660"/>
                  </a:lnTo>
                  <a:lnTo>
                    <a:pt x="846924" y="294633"/>
                  </a:lnTo>
                  <a:lnTo>
                    <a:pt x="846924" y="270885"/>
                  </a:lnTo>
                  <a:lnTo>
                    <a:pt x="3639722" y="270885"/>
                  </a:lnTo>
                  <a:lnTo>
                    <a:pt x="3639722" y="270343"/>
                  </a:lnTo>
                  <a:lnTo>
                    <a:pt x="3665908" y="270343"/>
                  </a:lnTo>
                  <a:lnTo>
                    <a:pt x="4437433" y="268710"/>
                  </a:lnTo>
                  <a:lnTo>
                    <a:pt x="3639722" y="1027662"/>
                  </a:lnTo>
                  <a:lnTo>
                    <a:pt x="3639722" y="1025487"/>
                  </a:lnTo>
                  <a:lnTo>
                    <a:pt x="846924" y="1025487"/>
                  </a:lnTo>
                  <a:lnTo>
                    <a:pt x="846924" y="1039150"/>
                  </a:lnTo>
                  <a:lnTo>
                    <a:pt x="844550" y="1039198"/>
                  </a:lnTo>
                  <a:lnTo>
                    <a:pt x="844550" y="1296373"/>
                  </a:lnTo>
                  <a:lnTo>
                    <a:pt x="0" y="650260"/>
                  </a:lnTo>
                  <a:close/>
                </a:path>
              </a:pathLst>
            </a:custGeom>
            <a:gradFill flip="none" rotWithShape="1">
              <a:gsLst>
                <a:gs pos="0">
                  <a:schemeClr val="accent2">
                    <a:lumMod val="75000"/>
                    <a:shade val="30000"/>
                    <a:satMod val="115000"/>
                  </a:schemeClr>
                </a:gs>
                <a:gs pos="50000">
                  <a:schemeClr val="accent2">
                    <a:lumMod val="75000"/>
                    <a:shade val="67500"/>
                    <a:satMod val="115000"/>
                  </a:schemeClr>
                </a:gs>
                <a:gs pos="100000">
                  <a:schemeClr val="accent2">
                    <a:lumMod val="75000"/>
                    <a:shade val="100000"/>
                    <a:satMod val="115000"/>
                  </a:schemeClr>
                </a:gs>
              </a:gsLst>
              <a:lin ang="5400000" scaled="1"/>
              <a:tileRect/>
            </a:gradFill>
            <a:ln>
              <a:headEnd/>
              <a:tailEnd/>
            </a:ln>
            <a:effectLst>
              <a:outerShdw blurRad="50800" dist="38100" dir="16200000" sx="102000" sy="102000"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noAutofit/>
            </a:bodyPr>
            <a:lstStyle/>
            <a:p>
              <a:endParaRPr lang="en-US"/>
            </a:p>
          </p:txBody>
        </p:sp>
      </p:grpSp>
      <p:grpSp>
        <p:nvGrpSpPr>
          <p:cNvPr id="8" name="Group 13"/>
          <p:cNvGrpSpPr/>
          <p:nvPr/>
        </p:nvGrpSpPr>
        <p:grpSpPr>
          <a:xfrm flipH="1">
            <a:off x="887733" y="3519995"/>
            <a:ext cx="10879060" cy="3229153"/>
            <a:chOff x="1207364" y="1778664"/>
            <a:chExt cx="7367187" cy="2003216"/>
          </a:xfrm>
        </p:grpSpPr>
        <p:grpSp>
          <p:nvGrpSpPr>
            <p:cNvPr id="9" name="Group 14"/>
            <p:cNvGrpSpPr/>
            <p:nvPr/>
          </p:nvGrpSpPr>
          <p:grpSpPr>
            <a:xfrm>
              <a:off x="1207364" y="1778664"/>
              <a:ext cx="7367187" cy="1488319"/>
              <a:chOff x="1207364" y="1778664"/>
              <a:chExt cx="7367187" cy="1488319"/>
            </a:xfrm>
          </p:grpSpPr>
          <p:sp>
            <p:nvSpPr>
              <p:cNvPr id="17" name="Round Diagonal Corner Rectangle 16"/>
              <p:cNvSpPr/>
              <p:nvPr/>
            </p:nvSpPr>
            <p:spPr>
              <a:xfrm>
                <a:off x="1207364" y="1926454"/>
                <a:ext cx="7367187" cy="1340529"/>
              </a:xfrm>
              <a:prstGeom prst="round2DiagRect">
                <a:avLst>
                  <a:gd name="adj1" fmla="val 50000"/>
                  <a:gd name="adj2" fmla="val 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268"/>
              <p:cNvSpPr>
                <a:spLocks/>
              </p:cNvSpPr>
              <p:nvPr/>
            </p:nvSpPr>
            <p:spPr bwMode="auto">
              <a:xfrm>
                <a:off x="7513344" y="1788189"/>
                <a:ext cx="142875" cy="144463"/>
              </a:xfrm>
              <a:custGeom>
                <a:avLst/>
                <a:gdLst>
                  <a:gd name="T0" fmla="*/ 168 w 397"/>
                  <a:gd name="T1" fmla="*/ 0 h 403"/>
                  <a:gd name="T2" fmla="*/ 7 w 397"/>
                  <a:gd name="T3" fmla="*/ 403 h 403"/>
                  <a:gd name="T4" fmla="*/ 397 w 397"/>
                  <a:gd name="T5" fmla="*/ 402 h 403"/>
                  <a:gd name="T6" fmla="*/ 316 w 397"/>
                  <a:gd name="T7" fmla="*/ 96 h 403"/>
                  <a:gd name="T8" fmla="*/ 229 w 397"/>
                  <a:gd name="T9" fmla="*/ 14 h 403"/>
                  <a:gd name="T10" fmla="*/ 168 w 397"/>
                  <a:gd name="T11" fmla="*/ 0 h 403"/>
                </a:gdLst>
                <a:ahLst/>
                <a:cxnLst>
                  <a:cxn ang="0">
                    <a:pos x="T0" y="T1"/>
                  </a:cxn>
                  <a:cxn ang="0">
                    <a:pos x="T2" y="T3"/>
                  </a:cxn>
                  <a:cxn ang="0">
                    <a:pos x="T4" y="T5"/>
                  </a:cxn>
                  <a:cxn ang="0">
                    <a:pos x="T6" y="T7"/>
                  </a:cxn>
                  <a:cxn ang="0">
                    <a:pos x="T8" y="T9"/>
                  </a:cxn>
                  <a:cxn ang="0">
                    <a:pos x="T10" y="T11"/>
                  </a:cxn>
                </a:cxnLst>
                <a:rect l="0" t="0" r="r" b="b"/>
                <a:pathLst>
                  <a:path w="397" h="403">
                    <a:moveTo>
                      <a:pt x="168" y="0"/>
                    </a:moveTo>
                    <a:cubicBezTo>
                      <a:pt x="168" y="0"/>
                      <a:pt x="0" y="61"/>
                      <a:pt x="7" y="403"/>
                    </a:cubicBezTo>
                    <a:lnTo>
                      <a:pt x="397" y="402"/>
                    </a:lnTo>
                    <a:lnTo>
                      <a:pt x="316" y="96"/>
                    </a:lnTo>
                    <a:lnTo>
                      <a:pt x="229" y="14"/>
                    </a:lnTo>
                    <a:lnTo>
                      <a:pt x="168" y="0"/>
                    </a:lnTo>
                  </a:path>
                </a:pathLst>
              </a:custGeom>
              <a:gradFill flip="none" rotWithShape="1">
                <a:gsLst>
                  <a:gs pos="0">
                    <a:schemeClr val="accent3">
                      <a:lumMod val="75000"/>
                      <a:shade val="30000"/>
                      <a:satMod val="115000"/>
                    </a:schemeClr>
                  </a:gs>
                  <a:gs pos="50000">
                    <a:schemeClr val="accent3">
                      <a:lumMod val="75000"/>
                      <a:shade val="67500"/>
                      <a:satMod val="115000"/>
                    </a:schemeClr>
                  </a:gs>
                  <a:gs pos="100000">
                    <a:schemeClr val="accent3">
                      <a:lumMod val="75000"/>
                      <a:shade val="100000"/>
                      <a:satMod val="115000"/>
                    </a:schemeClr>
                  </a:gs>
                </a:gsLst>
                <a:lin ang="5400000" scaled="1"/>
                <a:tileRect/>
              </a:gradFill>
              <a:ln w="12700" cap="flat">
                <a:solidFill>
                  <a:schemeClr val="accent3">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9"/>
              <p:cNvSpPr>
                <a:spLocks/>
              </p:cNvSpPr>
              <p:nvPr/>
            </p:nvSpPr>
            <p:spPr bwMode="auto">
              <a:xfrm>
                <a:off x="7572082" y="1778664"/>
                <a:ext cx="860425" cy="1350963"/>
              </a:xfrm>
              <a:custGeom>
                <a:avLst/>
                <a:gdLst>
                  <a:gd name="T0" fmla="*/ 2393 w 2393"/>
                  <a:gd name="T1" fmla="*/ 3752 h 3754"/>
                  <a:gd name="T2" fmla="*/ 2383 w 2393"/>
                  <a:gd name="T3" fmla="*/ 383 h 3754"/>
                  <a:gd name="T4" fmla="*/ 2192 w 2393"/>
                  <a:gd name="T5" fmla="*/ 0 h 3754"/>
                  <a:gd name="T6" fmla="*/ 0 w 2393"/>
                  <a:gd name="T7" fmla="*/ 2 h 3754"/>
                  <a:gd name="T8" fmla="*/ 192 w 2393"/>
                  <a:gd name="T9" fmla="*/ 400 h 3754"/>
                  <a:gd name="T10" fmla="*/ 201 w 2393"/>
                  <a:gd name="T11" fmla="*/ 3754 h 3754"/>
                  <a:gd name="T12" fmla="*/ 2393 w 2393"/>
                  <a:gd name="T13" fmla="*/ 3752 h 3754"/>
                </a:gdLst>
                <a:ahLst/>
                <a:cxnLst>
                  <a:cxn ang="0">
                    <a:pos x="T0" y="T1"/>
                  </a:cxn>
                  <a:cxn ang="0">
                    <a:pos x="T2" y="T3"/>
                  </a:cxn>
                  <a:cxn ang="0">
                    <a:pos x="T4" y="T5"/>
                  </a:cxn>
                  <a:cxn ang="0">
                    <a:pos x="T6" y="T7"/>
                  </a:cxn>
                  <a:cxn ang="0">
                    <a:pos x="T8" y="T9"/>
                  </a:cxn>
                  <a:cxn ang="0">
                    <a:pos x="T10" y="T11"/>
                  </a:cxn>
                  <a:cxn ang="0">
                    <a:pos x="T12" y="T13"/>
                  </a:cxn>
                </a:cxnLst>
                <a:rect l="0" t="0" r="r" b="b"/>
                <a:pathLst>
                  <a:path w="2393" h="3754">
                    <a:moveTo>
                      <a:pt x="2393" y="3752"/>
                    </a:moveTo>
                    <a:cubicBezTo>
                      <a:pt x="2393" y="3752"/>
                      <a:pt x="2391" y="544"/>
                      <a:pt x="2383" y="383"/>
                    </a:cubicBezTo>
                    <a:cubicBezTo>
                      <a:pt x="2373" y="170"/>
                      <a:pt x="2192" y="0"/>
                      <a:pt x="2192" y="0"/>
                    </a:cubicBezTo>
                    <a:lnTo>
                      <a:pt x="0" y="2"/>
                    </a:lnTo>
                    <a:cubicBezTo>
                      <a:pt x="0" y="2"/>
                      <a:pt x="174" y="196"/>
                      <a:pt x="192" y="400"/>
                    </a:cubicBezTo>
                    <a:cubicBezTo>
                      <a:pt x="204" y="544"/>
                      <a:pt x="201" y="3754"/>
                      <a:pt x="201" y="3754"/>
                    </a:cubicBezTo>
                    <a:lnTo>
                      <a:pt x="2393" y="3752"/>
                    </a:lnTo>
                  </a:path>
                </a:pathLst>
              </a:custGeom>
              <a:gradFill flip="none" rotWithShape="1">
                <a:gsLst>
                  <a:gs pos="0">
                    <a:schemeClr val="accent3">
                      <a:lumMod val="75000"/>
                      <a:shade val="30000"/>
                      <a:satMod val="115000"/>
                    </a:schemeClr>
                  </a:gs>
                  <a:gs pos="50000">
                    <a:schemeClr val="accent3">
                      <a:lumMod val="75000"/>
                      <a:shade val="67500"/>
                      <a:satMod val="115000"/>
                    </a:schemeClr>
                  </a:gs>
                  <a:gs pos="100000">
                    <a:schemeClr val="accent3">
                      <a:lumMod val="75000"/>
                      <a:shade val="100000"/>
                      <a:satMod val="115000"/>
                    </a:schemeClr>
                  </a:gs>
                </a:gsLst>
                <a:lin ang="16200000" scaled="1"/>
                <a:tileRect/>
              </a:gradFill>
              <a:ln w="12700" cap="flat">
                <a:solidFill>
                  <a:schemeClr val="accent3">
                    <a:lumMod val="75000"/>
                  </a:schemeClr>
                </a:solidFill>
                <a:prstDash val="solid"/>
                <a:miter lim="800000"/>
                <a:headEnd/>
                <a:tailEnd/>
              </a:ln>
            </p:spPr>
            <p:style>
              <a:lnRef idx="0">
                <a:scrgbClr r="0" g="0" b="0"/>
              </a:lnRef>
              <a:fillRef idx="1002">
                <a:schemeClr val="dk2"/>
              </a:fillRef>
              <a:effectRef idx="0">
                <a:scrgbClr r="0" g="0" b="0"/>
              </a:effectRef>
              <a:fontRef idx="major"/>
            </p:style>
            <p:txBody>
              <a:bodyPr vert="horz" wrap="square" lIns="91440" tIns="45720" rIns="91440" bIns="45720" numCol="1" anchor="t" anchorCtr="0" compatLnSpc="1">
                <a:prstTxWarp prst="textNoShape">
                  <a:avLst/>
                </a:prstTxWarp>
              </a:bodyPr>
              <a:lstStyle/>
              <a:p>
                <a:endParaRPr lang="en-US"/>
              </a:p>
            </p:txBody>
          </p:sp>
        </p:grpSp>
        <p:sp>
          <p:nvSpPr>
            <p:cNvPr id="16" name="Freeform 15"/>
            <p:cNvSpPr>
              <a:spLocks/>
            </p:cNvSpPr>
            <p:nvPr/>
          </p:nvSpPr>
          <p:spPr bwMode="auto">
            <a:xfrm>
              <a:off x="3194796" y="2850194"/>
              <a:ext cx="5237712" cy="931686"/>
            </a:xfrm>
            <a:custGeom>
              <a:avLst/>
              <a:gdLst>
                <a:gd name="connsiteX0" fmla="*/ 846924 w 4437433"/>
                <a:gd name="connsiteY0" fmla="*/ 0 h 1296373"/>
                <a:gd name="connsiteX1" fmla="*/ 846924 w 4437433"/>
                <a:gd name="connsiteY1" fmla="*/ 73900 h 1296373"/>
                <a:gd name="connsiteX2" fmla="*/ 844550 w 4437433"/>
                <a:gd name="connsiteY2" fmla="*/ 294660 h 1296373"/>
                <a:gd name="connsiteX3" fmla="*/ 846924 w 4437433"/>
                <a:gd name="connsiteY3" fmla="*/ 294633 h 1296373"/>
                <a:gd name="connsiteX4" fmla="*/ 846924 w 4437433"/>
                <a:gd name="connsiteY4" fmla="*/ 270885 h 1296373"/>
                <a:gd name="connsiteX5" fmla="*/ 3639722 w 4437433"/>
                <a:gd name="connsiteY5" fmla="*/ 270885 h 1296373"/>
                <a:gd name="connsiteX6" fmla="*/ 3639722 w 4437433"/>
                <a:gd name="connsiteY6" fmla="*/ 270343 h 1296373"/>
                <a:gd name="connsiteX7" fmla="*/ 3665908 w 4437433"/>
                <a:gd name="connsiteY7" fmla="*/ 270343 h 1296373"/>
                <a:gd name="connsiteX8" fmla="*/ 4437433 w 4437433"/>
                <a:gd name="connsiteY8" fmla="*/ 268710 h 1296373"/>
                <a:gd name="connsiteX9" fmla="*/ 3639722 w 4437433"/>
                <a:gd name="connsiteY9" fmla="*/ 1027662 h 1296373"/>
                <a:gd name="connsiteX10" fmla="*/ 3639722 w 4437433"/>
                <a:gd name="connsiteY10" fmla="*/ 1025487 h 1296373"/>
                <a:gd name="connsiteX11" fmla="*/ 846924 w 4437433"/>
                <a:gd name="connsiteY11" fmla="*/ 1025487 h 1296373"/>
                <a:gd name="connsiteX12" fmla="*/ 846924 w 4437433"/>
                <a:gd name="connsiteY12" fmla="*/ 1039150 h 1296373"/>
                <a:gd name="connsiteX13" fmla="*/ 844550 w 4437433"/>
                <a:gd name="connsiteY13" fmla="*/ 1039198 h 1296373"/>
                <a:gd name="connsiteX14" fmla="*/ 844550 w 4437433"/>
                <a:gd name="connsiteY14" fmla="*/ 1296373 h 1296373"/>
                <a:gd name="connsiteX15" fmla="*/ 0 w 4437433"/>
                <a:gd name="connsiteY15" fmla="*/ 650260 h 1296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37433" h="1296373">
                  <a:moveTo>
                    <a:pt x="846924" y="0"/>
                  </a:moveTo>
                  <a:lnTo>
                    <a:pt x="846924" y="73900"/>
                  </a:lnTo>
                  <a:lnTo>
                    <a:pt x="844550" y="294660"/>
                  </a:lnTo>
                  <a:lnTo>
                    <a:pt x="846924" y="294633"/>
                  </a:lnTo>
                  <a:lnTo>
                    <a:pt x="846924" y="270885"/>
                  </a:lnTo>
                  <a:lnTo>
                    <a:pt x="3639722" y="270885"/>
                  </a:lnTo>
                  <a:lnTo>
                    <a:pt x="3639722" y="270343"/>
                  </a:lnTo>
                  <a:lnTo>
                    <a:pt x="3665908" y="270343"/>
                  </a:lnTo>
                  <a:lnTo>
                    <a:pt x="4437433" y="268710"/>
                  </a:lnTo>
                  <a:lnTo>
                    <a:pt x="3639722" y="1027662"/>
                  </a:lnTo>
                  <a:lnTo>
                    <a:pt x="3639722" y="1025487"/>
                  </a:lnTo>
                  <a:lnTo>
                    <a:pt x="846924" y="1025487"/>
                  </a:lnTo>
                  <a:lnTo>
                    <a:pt x="846924" y="1039150"/>
                  </a:lnTo>
                  <a:lnTo>
                    <a:pt x="844550" y="1039198"/>
                  </a:lnTo>
                  <a:lnTo>
                    <a:pt x="844550" y="1296373"/>
                  </a:lnTo>
                  <a:lnTo>
                    <a:pt x="0" y="650260"/>
                  </a:lnTo>
                  <a:close/>
                </a:path>
              </a:pathLst>
            </a:custGeom>
            <a:gradFill flip="none" rotWithShape="1">
              <a:gsLst>
                <a:gs pos="0">
                  <a:schemeClr val="accent3">
                    <a:lumMod val="75000"/>
                    <a:shade val="30000"/>
                    <a:satMod val="115000"/>
                  </a:schemeClr>
                </a:gs>
                <a:gs pos="50000">
                  <a:schemeClr val="accent3">
                    <a:lumMod val="75000"/>
                    <a:shade val="67500"/>
                    <a:satMod val="115000"/>
                  </a:schemeClr>
                </a:gs>
                <a:gs pos="100000">
                  <a:schemeClr val="accent3">
                    <a:lumMod val="75000"/>
                    <a:shade val="100000"/>
                    <a:satMod val="115000"/>
                  </a:schemeClr>
                </a:gs>
              </a:gsLst>
              <a:lin ang="5400000" scaled="1"/>
              <a:tileRect/>
            </a:gradFill>
            <a:ln>
              <a:solidFill>
                <a:schemeClr val="accent3">
                  <a:lumMod val="75000"/>
                </a:schemeClr>
              </a:solidFill>
              <a:headEnd/>
              <a:tailEnd/>
            </a:ln>
            <a:effectLst>
              <a:outerShdw blurRad="50800" dist="38100" dir="16200000" sx="102000" sy="102000"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t" anchorCtr="0" compatLnSpc="1">
              <a:prstTxWarp prst="textNoShape">
                <a:avLst/>
              </a:prstTxWarp>
              <a:noAutofit/>
            </a:bodyPr>
            <a:lstStyle/>
            <a:p>
              <a:endParaRPr lang="en-US"/>
            </a:p>
          </p:txBody>
        </p:sp>
      </p:grpSp>
      <p:sp>
        <p:nvSpPr>
          <p:cNvPr id="20" name="Title 19"/>
          <p:cNvSpPr>
            <a:spLocks noGrp="1"/>
          </p:cNvSpPr>
          <p:nvPr>
            <p:ph type="title"/>
          </p:nvPr>
        </p:nvSpPr>
        <p:spPr>
          <a:xfrm>
            <a:off x="2421241" y="95405"/>
            <a:ext cx="9345552" cy="1293028"/>
          </a:xfrm>
        </p:spPr>
        <p:txBody>
          <a:bodyPr/>
          <a:lstStyle/>
          <a:p>
            <a:r>
              <a:rPr lang="en-US" cap="none" dirty="0"/>
              <a:t>The position of the Valuer</a:t>
            </a:r>
          </a:p>
        </p:txBody>
      </p:sp>
      <p:sp>
        <p:nvSpPr>
          <p:cNvPr id="21" name="TextBox 20"/>
          <p:cNvSpPr txBox="1"/>
          <p:nvPr/>
        </p:nvSpPr>
        <p:spPr>
          <a:xfrm>
            <a:off x="966317" y="1263463"/>
            <a:ext cx="10194008" cy="1631216"/>
          </a:xfrm>
          <a:prstGeom prst="rect">
            <a:avLst/>
          </a:prstGeom>
          <a:noFill/>
        </p:spPr>
        <p:txBody>
          <a:bodyPr wrap="square" rtlCol="0">
            <a:spAutoFit/>
          </a:bodyPr>
          <a:lstStyle/>
          <a:p>
            <a:r>
              <a:rPr lang="en-US" sz="2000" b="1" dirty="0">
                <a:solidFill>
                  <a:schemeClr val="bg1"/>
                </a:solidFill>
              </a:rPr>
              <a:t>Focusing on the opportunities from the external environment</a:t>
            </a:r>
          </a:p>
          <a:p>
            <a:r>
              <a:rPr lang="en-US" sz="2000" b="1" dirty="0">
                <a:solidFill>
                  <a:schemeClr val="bg1"/>
                </a:solidFill>
              </a:rPr>
              <a:t>Emphasizing the positive perspectives of the industry</a:t>
            </a:r>
          </a:p>
          <a:p>
            <a:r>
              <a:rPr lang="en-US" sz="2000" b="1" dirty="0">
                <a:solidFill>
                  <a:schemeClr val="bg1"/>
                </a:solidFill>
              </a:rPr>
              <a:t>Building upon the strengths of the subject business</a:t>
            </a:r>
          </a:p>
          <a:p>
            <a:r>
              <a:rPr lang="en-US" sz="2000" b="1" dirty="0">
                <a:solidFill>
                  <a:schemeClr val="bg1"/>
                </a:solidFill>
              </a:rPr>
              <a:t>Reflecting all above in the valuation, while keeping reasonable</a:t>
            </a:r>
          </a:p>
          <a:p>
            <a:r>
              <a:rPr lang="en-US" sz="2000" b="1" dirty="0">
                <a:solidFill>
                  <a:schemeClr val="bg1"/>
                </a:solidFill>
              </a:rPr>
              <a:t>and capturing also the risks and weaknesses  </a:t>
            </a:r>
            <a:endParaRPr lang="en-US" sz="2800" b="1" dirty="0">
              <a:solidFill>
                <a:schemeClr val="bg1"/>
              </a:solidFill>
            </a:endParaRPr>
          </a:p>
        </p:txBody>
      </p:sp>
      <p:sp>
        <p:nvSpPr>
          <p:cNvPr id="22" name="TextBox 21"/>
          <p:cNvSpPr txBox="1"/>
          <p:nvPr/>
        </p:nvSpPr>
        <p:spPr>
          <a:xfrm>
            <a:off x="2243825" y="3842060"/>
            <a:ext cx="10067281" cy="1631216"/>
          </a:xfrm>
          <a:prstGeom prst="rect">
            <a:avLst/>
          </a:prstGeom>
          <a:noFill/>
        </p:spPr>
        <p:txBody>
          <a:bodyPr wrap="square" rtlCol="0">
            <a:spAutoFit/>
          </a:bodyPr>
          <a:lstStyle/>
          <a:p>
            <a:r>
              <a:rPr lang="en-US" sz="2000" b="1" dirty="0">
                <a:solidFill>
                  <a:schemeClr val="bg1"/>
                </a:solidFill>
              </a:rPr>
              <a:t>Focusing on the risks from the external environment</a:t>
            </a:r>
          </a:p>
          <a:p>
            <a:r>
              <a:rPr lang="en-US" sz="2000" b="1" dirty="0">
                <a:solidFill>
                  <a:schemeClr val="bg1"/>
                </a:solidFill>
              </a:rPr>
              <a:t>Stressing on the negative perspectives of the industry</a:t>
            </a:r>
          </a:p>
          <a:p>
            <a:r>
              <a:rPr lang="en-US" sz="2000" b="1" dirty="0">
                <a:solidFill>
                  <a:schemeClr val="bg1"/>
                </a:solidFill>
              </a:rPr>
              <a:t>Building upon the weaknesses of the subject business</a:t>
            </a:r>
          </a:p>
          <a:p>
            <a:r>
              <a:rPr lang="en-US" sz="2000" b="1" dirty="0">
                <a:solidFill>
                  <a:schemeClr val="bg1"/>
                </a:solidFill>
              </a:rPr>
              <a:t>Reflecting all above in the valuation, while keeping reasonable</a:t>
            </a:r>
          </a:p>
          <a:p>
            <a:r>
              <a:rPr lang="en-US" sz="2000" b="1" dirty="0">
                <a:solidFill>
                  <a:schemeClr val="bg1"/>
                </a:solidFill>
              </a:rPr>
              <a:t>and capturing also the strengths and opportunities</a:t>
            </a:r>
          </a:p>
        </p:txBody>
      </p:sp>
      <p:sp>
        <p:nvSpPr>
          <p:cNvPr id="23" name="TextBox 22"/>
          <p:cNvSpPr txBox="1"/>
          <p:nvPr/>
        </p:nvSpPr>
        <p:spPr>
          <a:xfrm>
            <a:off x="5395608" y="2766084"/>
            <a:ext cx="4214615" cy="954107"/>
          </a:xfrm>
          <a:prstGeom prst="rect">
            <a:avLst/>
          </a:prstGeom>
          <a:noFill/>
        </p:spPr>
        <p:txBody>
          <a:bodyPr wrap="none" rtlCol="0">
            <a:spAutoFit/>
          </a:bodyPr>
          <a:lstStyle/>
          <a:p>
            <a:r>
              <a:rPr lang="en-US" sz="2800" b="1" dirty="0">
                <a:effectLst>
                  <a:outerShdw blurRad="38100" dist="38100" dir="2700000" algn="tl">
                    <a:srgbClr val="000000">
                      <a:alpha val="43137"/>
                    </a:srgbClr>
                  </a:outerShdw>
                </a:effectLst>
              </a:rPr>
              <a:t>Acting as a Consultant </a:t>
            </a:r>
          </a:p>
          <a:p>
            <a:r>
              <a:rPr lang="en-US" sz="2800" b="1" dirty="0">
                <a:effectLst>
                  <a:outerShdw blurRad="38100" dist="38100" dir="2700000" algn="tl">
                    <a:srgbClr val="000000">
                      <a:alpha val="43137"/>
                    </a:srgbClr>
                  </a:outerShdw>
                </a:effectLst>
              </a:rPr>
              <a:t>for the sell-side</a:t>
            </a:r>
          </a:p>
        </p:txBody>
      </p:sp>
      <p:sp>
        <p:nvSpPr>
          <p:cNvPr id="24" name="TextBox 23"/>
          <p:cNvSpPr txBox="1"/>
          <p:nvPr/>
        </p:nvSpPr>
        <p:spPr>
          <a:xfrm>
            <a:off x="2243825" y="5496597"/>
            <a:ext cx="5828701" cy="954107"/>
          </a:xfrm>
          <a:prstGeom prst="rect">
            <a:avLst/>
          </a:prstGeom>
          <a:noFill/>
        </p:spPr>
        <p:txBody>
          <a:bodyPr wrap="square" rtlCol="0">
            <a:spAutoFit/>
          </a:bodyPr>
          <a:lstStyle/>
          <a:p>
            <a:r>
              <a:rPr lang="en-US" sz="2800" b="1" dirty="0">
                <a:effectLst>
                  <a:outerShdw blurRad="38100" dist="38100" dir="2700000" algn="tl">
                    <a:srgbClr val="000000">
                      <a:alpha val="43137"/>
                    </a:srgbClr>
                  </a:outerShdw>
                </a:effectLst>
              </a:rPr>
              <a:t>Acting as a Consultant </a:t>
            </a:r>
          </a:p>
          <a:p>
            <a:r>
              <a:rPr lang="en-US" sz="2800" b="1" dirty="0">
                <a:effectLst>
                  <a:outerShdw blurRad="38100" dist="38100" dir="2700000" algn="tl">
                    <a:srgbClr val="000000">
                      <a:alpha val="43137"/>
                    </a:srgbClr>
                  </a:outerShdw>
                </a:effectLst>
              </a:rPr>
              <a:t>for the buy-side</a:t>
            </a:r>
          </a:p>
        </p:txBody>
      </p:sp>
    </p:spTree>
    <p:extLst>
      <p:ext uri="{BB962C8B-B14F-4D97-AF65-F5344CB8AC3E}">
        <p14:creationId xmlns:p14="http://schemas.microsoft.com/office/powerpoint/2010/main" val="4182865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03FD18-1BB3-EB92-AC28-C9D388D91176}"/>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061CD36-2006-2B22-019D-F9A84DDAD7F1}"/>
              </a:ext>
            </a:extLst>
          </p:cNvPr>
          <p:cNvSpPr>
            <a:spLocks noGrp="1"/>
          </p:cNvSpPr>
          <p:nvPr>
            <p:ph type="sldNum" sz="quarter" idx="12"/>
          </p:nvPr>
        </p:nvSpPr>
        <p:spPr/>
        <p:txBody>
          <a:bodyPr/>
          <a:lstStyle/>
          <a:p>
            <a:fld id="{502E830B-17AC-4E30-8B43-8CA5729D8C83}" type="slidenum">
              <a:rPr lang="en-US" smtClean="0"/>
              <a:pPr/>
              <a:t>7</a:t>
            </a:fld>
            <a:endParaRPr lang="en-US"/>
          </a:p>
        </p:txBody>
      </p:sp>
      <p:sp>
        <p:nvSpPr>
          <p:cNvPr id="10" name="Horizontal Funnel Diagram AIDA">
            <a:extLst>
              <a:ext uri="{FF2B5EF4-FFF2-40B4-BE49-F238E27FC236}">
                <a16:creationId xmlns:a16="http://schemas.microsoft.com/office/drawing/2014/main" id="{EFBBADD7-023D-87C0-ED87-0F4F85A6B3E8}"/>
              </a:ext>
            </a:extLst>
          </p:cNvPr>
          <p:cNvSpPr txBox="1">
            <a:spLocks/>
          </p:cNvSpPr>
          <p:nvPr/>
        </p:nvSpPr>
        <p:spPr bwMode="auto">
          <a:xfrm>
            <a:off x="685800" y="439407"/>
            <a:ext cx="10445931" cy="6134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19050" tIns="19050" rIns="19050" bIns="19050" numCol="1" anchor="t" anchorCtr="0" compatLnSpc="1">
            <a:prstTxWarp prst="textNoShape">
              <a:avLst/>
            </a:prstTxWarp>
          </a:bodyPr>
          <a:lstStyle>
            <a:lvl1pPr algn="l" defTabSz="825500" rtl="0" eaLnBrk="0" fontAlgn="base" hangingPunct="0">
              <a:spcBef>
                <a:spcPct val="0"/>
              </a:spcBef>
              <a:spcAft>
                <a:spcPct val="0"/>
              </a:spcAft>
              <a:defRPr sz="10000" b="1" i="0" kern="1200">
                <a:solidFill>
                  <a:schemeClr val="bg1"/>
                </a:solidFill>
                <a:latin typeface="Open Sans" panose="020B0606030504020204" pitchFamily="34" charset="0"/>
                <a:ea typeface="Open Sans" panose="020B0606030504020204" pitchFamily="34" charset="0"/>
                <a:cs typeface="Open Sans" panose="020B0606030504020204" pitchFamily="34" charset="0"/>
                <a:sym typeface="Poppins Medium"/>
              </a:defRPr>
            </a:lvl1pPr>
            <a:lvl2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2pPr>
            <a:lvl3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3pPr>
            <a:lvl4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4pPr>
            <a:lvl5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5pPr>
            <a:lvl6pPr marL="4572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6pPr>
            <a:lvl7pPr marL="9144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7pPr>
            <a:lvl8pPr marL="13716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8pPr>
            <a:lvl9pPr marL="18288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9pPr>
          </a:lstStyle>
          <a:p>
            <a:pPr algn="ctr"/>
            <a:r>
              <a:rPr lang="en-GB" sz="3600" b="0" dirty="0">
                <a:solidFill>
                  <a:schemeClr val="tx1"/>
                </a:solidFill>
                <a:latin typeface="Arial" panose="020B0604020202020204" pitchFamily="34" charset="0"/>
                <a:cs typeface="Arial" panose="020B0604020202020204" pitchFamily="34" charset="0"/>
              </a:rPr>
              <a:t>Frame for the Case study – The subject Company</a:t>
            </a:r>
          </a:p>
        </p:txBody>
      </p:sp>
      <p:sp>
        <p:nvSpPr>
          <p:cNvPr id="4" name="CasetăText 3">
            <a:extLst>
              <a:ext uri="{FF2B5EF4-FFF2-40B4-BE49-F238E27FC236}">
                <a16:creationId xmlns:a16="http://schemas.microsoft.com/office/drawing/2014/main" id="{C17790B7-C5A0-B2D5-C695-56F44503C3E7}"/>
              </a:ext>
            </a:extLst>
          </p:cNvPr>
          <p:cNvSpPr txBox="1"/>
          <p:nvPr/>
        </p:nvSpPr>
        <p:spPr>
          <a:xfrm>
            <a:off x="766572" y="1504564"/>
            <a:ext cx="11218950" cy="4585871"/>
          </a:xfrm>
          <a:prstGeom prst="rect">
            <a:avLst/>
          </a:prstGeom>
          <a:noFill/>
        </p:spPr>
        <p:txBody>
          <a:bodyPr wrap="square">
            <a:spAutoFit/>
          </a:bodyPr>
          <a:lstStyle/>
          <a:p>
            <a:pPr marL="342900" indent="-342900">
              <a:spcBef>
                <a:spcPts val="600"/>
              </a:spcBef>
              <a:spcAft>
                <a:spcPts val="600"/>
              </a:spcAft>
              <a:buFont typeface="Wingdings" panose="05000000000000000000" pitchFamily="2" charset="2"/>
              <a:buChar char="ü"/>
            </a:pPr>
            <a:r>
              <a:rPr lang="en-US" sz="2400" noProof="0" dirty="0">
                <a:latin typeface="Arial" panose="020B0604020202020204" pitchFamily="34" charset="0"/>
              </a:rPr>
              <a:t>The subject company is owned by two shareholders: A – 65%, being also the CEO, and. B – 35%, and has no labor involvement with the firm, </a:t>
            </a:r>
            <a:r>
              <a:rPr lang="en-US" sz="2400" dirty="0">
                <a:latin typeface="Arial" panose="020B0604020202020204" pitchFamily="34" charset="0"/>
              </a:rPr>
              <a:t>o</a:t>
            </a:r>
            <a:r>
              <a:rPr lang="en-US" sz="2400" noProof="0" dirty="0" err="1">
                <a:latin typeface="Arial" panose="020B0604020202020204" pitchFamily="34" charset="0"/>
              </a:rPr>
              <a:t>ther</a:t>
            </a:r>
            <a:r>
              <a:rPr lang="en-US" sz="2400" noProof="0" dirty="0">
                <a:latin typeface="Arial" panose="020B0604020202020204" pitchFamily="34" charset="0"/>
              </a:rPr>
              <a:t> than being one of the owners</a:t>
            </a:r>
          </a:p>
          <a:p>
            <a:pPr marL="342900" indent="-342900">
              <a:spcBef>
                <a:spcPts val="600"/>
              </a:spcBef>
              <a:spcAft>
                <a:spcPts val="600"/>
              </a:spcAft>
              <a:buFont typeface="Wingdings" panose="05000000000000000000" pitchFamily="2" charset="2"/>
              <a:buChar char="ü"/>
            </a:pPr>
            <a:r>
              <a:rPr lang="en-US" sz="2400" noProof="0" dirty="0">
                <a:latin typeface="Arial" panose="020B0604020202020204" pitchFamily="34" charset="0"/>
              </a:rPr>
              <a:t>B wants to exit from his investments and wants a fair price for his 35% quota</a:t>
            </a:r>
          </a:p>
          <a:p>
            <a:pPr marL="342900" indent="-342900">
              <a:spcBef>
                <a:spcPts val="600"/>
              </a:spcBef>
              <a:spcAft>
                <a:spcPts val="600"/>
              </a:spcAft>
              <a:buFont typeface="Wingdings" panose="05000000000000000000" pitchFamily="2" charset="2"/>
              <a:buChar char="ü"/>
            </a:pPr>
            <a:r>
              <a:rPr lang="en-US" sz="2400" dirty="0">
                <a:latin typeface="Arial" panose="020B0604020202020204" pitchFamily="34" charset="0"/>
              </a:rPr>
              <a:t>In 2020, subject Company held 0,2% of the specific Romanian market (national CAEN activity code)</a:t>
            </a:r>
            <a:endParaRPr lang="en-US" sz="2400" noProof="0" dirty="0">
              <a:latin typeface="Arial" panose="020B0604020202020204" pitchFamily="34" charset="0"/>
            </a:endParaRPr>
          </a:p>
          <a:p>
            <a:pPr marL="342900" indent="-342900">
              <a:spcBef>
                <a:spcPts val="600"/>
              </a:spcBef>
              <a:spcAft>
                <a:spcPts val="600"/>
              </a:spcAft>
              <a:buFont typeface="Wingdings" panose="05000000000000000000" pitchFamily="2" charset="2"/>
              <a:buChar char="ü"/>
            </a:pPr>
            <a:r>
              <a:rPr lang="en-US" sz="2400" noProof="0" dirty="0">
                <a:latin typeface="Arial" panose="020B0604020202020204" pitchFamily="34" charset="0"/>
              </a:rPr>
              <a:t>Romanian valuation standards (SEV) favorize the exit of minority shareholders in listed companies, see Par. 61, </a:t>
            </a:r>
            <a:r>
              <a:rPr lang="en-US" sz="2400" i="1" noProof="0" dirty="0">
                <a:latin typeface="Arial" panose="020B0604020202020204" pitchFamily="34" charset="0"/>
              </a:rPr>
              <a:t>GEV 600 Business Valuation</a:t>
            </a:r>
            <a:r>
              <a:rPr lang="en-US" sz="2400" noProof="0" dirty="0">
                <a:latin typeface="Arial" panose="020B0604020202020204" pitchFamily="34" charset="0"/>
              </a:rPr>
              <a:t>: </a:t>
            </a:r>
          </a:p>
          <a:p>
            <a:pPr>
              <a:spcBef>
                <a:spcPts val="600"/>
              </a:spcBef>
              <a:spcAft>
                <a:spcPts val="600"/>
              </a:spcAft>
            </a:pPr>
            <a:r>
              <a:rPr lang="en-US" sz="2000" i="1" dirty="0">
                <a:latin typeface="Arial" panose="020B0604020202020204" pitchFamily="34" charset="0"/>
              </a:rPr>
              <a:t>‘‘In the case of the valuation of shares issued by an enterprise carried out for its withdrawal from trading on a regulated market, no discounts shall be applied for lack of control or lack of liquidity/merchant</a:t>
            </a:r>
            <a:r>
              <a:rPr lang="en-US" sz="2000" i="1" noProof="0" dirty="0">
                <a:latin typeface="Arial" panose="020B0604020202020204" pitchFamily="34" charset="0"/>
              </a:rPr>
              <a:t>ability</a:t>
            </a:r>
            <a:r>
              <a:rPr lang="en-US" sz="2000" i="1" dirty="0">
                <a:latin typeface="Arial" panose="020B0604020202020204" pitchFamily="34" charset="0"/>
              </a:rPr>
              <a:t>, unless otherwise provided by the applicable legislation.”</a:t>
            </a:r>
            <a:endParaRPr kumimoji="0" lang="en-US" altLang="ro-RO" sz="2400" b="0" i="0" u="none" strike="noStrike" cap="none" normalizeH="0" baseline="0" dirty="0">
              <a:ln>
                <a:noFill/>
              </a:ln>
              <a:effectLst/>
            </a:endParaRPr>
          </a:p>
        </p:txBody>
      </p:sp>
    </p:spTree>
    <p:extLst>
      <p:ext uri="{BB962C8B-B14F-4D97-AF65-F5344CB8AC3E}">
        <p14:creationId xmlns:p14="http://schemas.microsoft.com/office/powerpoint/2010/main" val="96694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02D77B-8FF8-5A69-3CF9-889FEB8C732D}"/>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A029813-488A-861C-68C5-E7072D31B988}"/>
              </a:ext>
            </a:extLst>
          </p:cNvPr>
          <p:cNvSpPr>
            <a:spLocks noGrp="1"/>
          </p:cNvSpPr>
          <p:nvPr>
            <p:ph type="sldNum" sz="quarter" idx="12"/>
          </p:nvPr>
        </p:nvSpPr>
        <p:spPr/>
        <p:txBody>
          <a:bodyPr/>
          <a:lstStyle/>
          <a:p>
            <a:fld id="{502E830B-17AC-4E30-8B43-8CA5729D8C83}" type="slidenum">
              <a:rPr lang="en-US" smtClean="0"/>
              <a:pPr/>
              <a:t>8</a:t>
            </a:fld>
            <a:endParaRPr lang="en-US"/>
          </a:p>
        </p:txBody>
      </p:sp>
      <p:sp>
        <p:nvSpPr>
          <p:cNvPr id="10" name="Horizontal Funnel Diagram AIDA">
            <a:extLst>
              <a:ext uri="{FF2B5EF4-FFF2-40B4-BE49-F238E27FC236}">
                <a16:creationId xmlns:a16="http://schemas.microsoft.com/office/drawing/2014/main" id="{4F37CDBC-6A14-A017-5CE6-C2E9EAC8DAE8}"/>
              </a:ext>
            </a:extLst>
          </p:cNvPr>
          <p:cNvSpPr txBox="1">
            <a:spLocks/>
          </p:cNvSpPr>
          <p:nvPr/>
        </p:nvSpPr>
        <p:spPr bwMode="auto">
          <a:xfrm>
            <a:off x="685800" y="256844"/>
            <a:ext cx="10445931" cy="6134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19050" tIns="19050" rIns="19050" bIns="19050" numCol="1" anchor="t" anchorCtr="0" compatLnSpc="1">
            <a:prstTxWarp prst="textNoShape">
              <a:avLst/>
            </a:prstTxWarp>
          </a:bodyPr>
          <a:lstStyle>
            <a:lvl1pPr algn="l" defTabSz="825500" rtl="0" eaLnBrk="0" fontAlgn="base" hangingPunct="0">
              <a:spcBef>
                <a:spcPct val="0"/>
              </a:spcBef>
              <a:spcAft>
                <a:spcPct val="0"/>
              </a:spcAft>
              <a:defRPr sz="10000" b="1" i="0" kern="1200">
                <a:solidFill>
                  <a:schemeClr val="bg1"/>
                </a:solidFill>
                <a:latin typeface="Open Sans" panose="020B0606030504020204" pitchFamily="34" charset="0"/>
                <a:ea typeface="Open Sans" panose="020B0606030504020204" pitchFamily="34" charset="0"/>
                <a:cs typeface="Open Sans" panose="020B0606030504020204" pitchFamily="34" charset="0"/>
                <a:sym typeface="Poppins Medium"/>
              </a:defRPr>
            </a:lvl1pPr>
            <a:lvl2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2pPr>
            <a:lvl3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3pPr>
            <a:lvl4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4pPr>
            <a:lvl5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5pPr>
            <a:lvl6pPr marL="4572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6pPr>
            <a:lvl7pPr marL="9144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7pPr>
            <a:lvl8pPr marL="13716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8pPr>
            <a:lvl9pPr marL="18288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9pPr>
          </a:lstStyle>
          <a:p>
            <a:pPr algn="ctr"/>
            <a:r>
              <a:rPr lang="en-GB" sz="3600" b="0" dirty="0">
                <a:solidFill>
                  <a:schemeClr val="tx1"/>
                </a:solidFill>
                <a:latin typeface="Arial" panose="020B0604020202020204" pitchFamily="34" charset="0"/>
                <a:cs typeface="Arial" panose="020B0604020202020204" pitchFamily="34" charset="0"/>
              </a:rPr>
              <a:t>Frame for the Case study</a:t>
            </a:r>
            <a:r>
              <a:rPr lang="ro-RO" sz="3600" b="0" dirty="0">
                <a:solidFill>
                  <a:schemeClr val="tx1"/>
                </a:solidFill>
                <a:latin typeface="Arial" panose="020B0604020202020204" pitchFamily="34" charset="0"/>
                <a:cs typeface="Arial" panose="020B0604020202020204" pitchFamily="34" charset="0"/>
              </a:rPr>
              <a:t> – The </a:t>
            </a:r>
            <a:r>
              <a:rPr lang="ro-RO" sz="3600" b="0" dirty="0" err="1">
                <a:solidFill>
                  <a:schemeClr val="tx1"/>
                </a:solidFill>
                <a:latin typeface="Arial" panose="020B0604020202020204" pitchFamily="34" charset="0"/>
                <a:cs typeface="Arial" panose="020B0604020202020204" pitchFamily="34" charset="0"/>
              </a:rPr>
              <a:t>subject</a:t>
            </a:r>
            <a:r>
              <a:rPr lang="ro-RO" sz="3600" b="0" dirty="0">
                <a:solidFill>
                  <a:schemeClr val="tx1"/>
                </a:solidFill>
                <a:latin typeface="Arial" panose="020B0604020202020204" pitchFamily="34" charset="0"/>
                <a:cs typeface="Arial" panose="020B0604020202020204" pitchFamily="34" charset="0"/>
              </a:rPr>
              <a:t> Company</a:t>
            </a:r>
            <a:endParaRPr lang="en-GB" sz="3600" b="0" dirty="0">
              <a:solidFill>
                <a:schemeClr val="tx1"/>
              </a:solidFill>
              <a:latin typeface="Arial" panose="020B0604020202020204" pitchFamily="34" charset="0"/>
              <a:cs typeface="Arial" panose="020B0604020202020204" pitchFamily="34" charset="0"/>
            </a:endParaRPr>
          </a:p>
        </p:txBody>
      </p:sp>
      <p:sp>
        <p:nvSpPr>
          <p:cNvPr id="4" name="CasetăText 3">
            <a:extLst>
              <a:ext uri="{FF2B5EF4-FFF2-40B4-BE49-F238E27FC236}">
                <a16:creationId xmlns:a16="http://schemas.microsoft.com/office/drawing/2014/main" id="{8A28185D-B8CB-ABAA-0C17-92675DE344F7}"/>
              </a:ext>
            </a:extLst>
          </p:cNvPr>
          <p:cNvSpPr txBox="1"/>
          <p:nvPr/>
        </p:nvSpPr>
        <p:spPr>
          <a:xfrm>
            <a:off x="959279" y="1436886"/>
            <a:ext cx="9898971" cy="4862870"/>
          </a:xfrm>
          <a:prstGeom prst="rect">
            <a:avLst/>
          </a:prstGeom>
          <a:noFill/>
        </p:spPr>
        <p:txBody>
          <a:bodyPr wrap="square">
            <a:spAutoFit/>
          </a:bodyPr>
          <a:lstStyle/>
          <a:p>
            <a:pPr marL="342900" indent="-342900">
              <a:spcBef>
                <a:spcPts val="600"/>
              </a:spcBef>
              <a:spcAft>
                <a:spcPts val="600"/>
              </a:spcAft>
              <a:buFont typeface="Wingdings" panose="05000000000000000000" pitchFamily="2" charset="2"/>
              <a:buChar char="ü"/>
            </a:pPr>
            <a:r>
              <a:rPr lang="en-US" sz="2400" dirty="0">
                <a:latin typeface="Arial" panose="020B0604020202020204" pitchFamily="34" charset="0"/>
              </a:rPr>
              <a:t>Subject Company: Romanian factory, established in 1994</a:t>
            </a:r>
          </a:p>
          <a:p>
            <a:pPr marL="342900" indent="-342900">
              <a:spcBef>
                <a:spcPts val="600"/>
              </a:spcBef>
              <a:spcAft>
                <a:spcPts val="600"/>
              </a:spcAft>
              <a:buFont typeface="Wingdings" panose="05000000000000000000" pitchFamily="2" charset="2"/>
              <a:buChar char="ü"/>
            </a:pPr>
            <a:r>
              <a:rPr lang="en-US" sz="2400" dirty="0">
                <a:latin typeface="Arial" panose="020B0604020202020204" pitchFamily="34" charset="0"/>
              </a:rPr>
              <a:t>Main Activities: Wholesale of dairy products &amp; Dairy and cheese manufacturing</a:t>
            </a:r>
          </a:p>
          <a:p>
            <a:pPr marL="342900" indent="-342900">
              <a:spcBef>
                <a:spcPts val="600"/>
              </a:spcBef>
              <a:spcAft>
                <a:spcPts val="600"/>
              </a:spcAft>
              <a:buFont typeface="Wingdings" panose="05000000000000000000" pitchFamily="2" charset="2"/>
              <a:buChar char="ü"/>
            </a:pPr>
            <a:r>
              <a:rPr lang="en-US" sz="2400" dirty="0">
                <a:latin typeface="Arial" panose="020B0604020202020204" pitchFamily="34" charset="0"/>
              </a:rPr>
              <a:t>Ranks in Top Five in 2020 Top Romanian companies in its specific industry</a:t>
            </a:r>
          </a:p>
          <a:p>
            <a:pPr marL="342900" indent="-342900">
              <a:spcBef>
                <a:spcPts val="600"/>
              </a:spcBef>
              <a:spcAft>
                <a:spcPts val="600"/>
              </a:spcAft>
              <a:buFont typeface="Wingdings" panose="05000000000000000000" pitchFamily="2" charset="2"/>
              <a:buChar char="ü"/>
            </a:pPr>
            <a:r>
              <a:rPr lang="en-US" sz="2400" dirty="0">
                <a:latin typeface="Arial" panose="020B0604020202020204" pitchFamily="34" charset="0"/>
              </a:rPr>
              <a:t>Valuation date = 31.12.2021</a:t>
            </a:r>
          </a:p>
          <a:p>
            <a:pPr marL="342900" indent="-342900">
              <a:spcBef>
                <a:spcPts val="600"/>
              </a:spcBef>
              <a:spcAft>
                <a:spcPts val="600"/>
              </a:spcAft>
              <a:buFont typeface="Wingdings" panose="05000000000000000000" pitchFamily="2" charset="2"/>
              <a:buChar char="ü"/>
            </a:pPr>
            <a:r>
              <a:rPr lang="en-US" sz="2400" dirty="0">
                <a:latin typeface="Arial" panose="020B0604020202020204" pitchFamily="34" charset="0"/>
              </a:rPr>
              <a:t>Size &amp; Results at the valuation date: </a:t>
            </a:r>
          </a:p>
          <a:p>
            <a:pPr marL="800100" lvl="1" indent="-342900">
              <a:spcBef>
                <a:spcPts val="600"/>
              </a:spcBef>
              <a:spcAft>
                <a:spcPts val="600"/>
              </a:spcAft>
              <a:buFont typeface="Wingdings" panose="05000000000000000000" pitchFamily="2" charset="2"/>
              <a:buChar char="q"/>
            </a:pPr>
            <a:r>
              <a:rPr lang="en-US" sz="2400" dirty="0">
                <a:latin typeface="Arial" panose="020B0604020202020204" pitchFamily="34" charset="0"/>
              </a:rPr>
              <a:t>Equity</a:t>
            </a:r>
            <a:r>
              <a:rPr lang="en-US" sz="2400" baseline="-25000" dirty="0">
                <a:latin typeface="Arial" panose="020B0604020202020204" pitchFamily="34" charset="0"/>
              </a:rPr>
              <a:t>2021 </a:t>
            </a:r>
            <a:r>
              <a:rPr lang="en-US" sz="2400" dirty="0">
                <a:latin typeface="Arial" panose="020B0604020202020204" pitchFamily="34" charset="0"/>
              </a:rPr>
              <a:t>= 4,25 million euros; Sales</a:t>
            </a:r>
            <a:r>
              <a:rPr lang="en-US" sz="2400" baseline="-25000" dirty="0">
                <a:latin typeface="Arial" panose="020B0604020202020204" pitchFamily="34" charset="0"/>
              </a:rPr>
              <a:t>2021</a:t>
            </a:r>
            <a:r>
              <a:rPr lang="en-US" sz="2400" dirty="0">
                <a:latin typeface="Arial" panose="020B0604020202020204" pitchFamily="34" charset="0"/>
              </a:rPr>
              <a:t> = 38,23 million euros;	</a:t>
            </a:r>
          </a:p>
          <a:p>
            <a:pPr marL="800100" lvl="1" indent="-342900">
              <a:spcBef>
                <a:spcPts val="600"/>
              </a:spcBef>
              <a:spcAft>
                <a:spcPts val="600"/>
              </a:spcAft>
              <a:buFont typeface="Wingdings" panose="05000000000000000000" pitchFamily="2" charset="2"/>
              <a:buChar char="q"/>
            </a:pPr>
            <a:r>
              <a:rPr lang="en-US" sz="2400" dirty="0">
                <a:latin typeface="Arial" panose="020B0604020202020204" pitchFamily="34" charset="0"/>
              </a:rPr>
              <a:t>EBIT</a:t>
            </a:r>
            <a:r>
              <a:rPr lang="en-US" sz="2400" baseline="-25000" dirty="0">
                <a:latin typeface="Arial" panose="020B0604020202020204" pitchFamily="34" charset="0"/>
              </a:rPr>
              <a:t>2021</a:t>
            </a:r>
            <a:r>
              <a:rPr lang="en-US" sz="2400" dirty="0">
                <a:latin typeface="Arial" panose="020B0604020202020204" pitchFamily="34" charset="0"/>
              </a:rPr>
              <a:t> = 2,54 million euros; EBITDA</a:t>
            </a:r>
            <a:r>
              <a:rPr lang="en-US" sz="2400" baseline="-25000" dirty="0">
                <a:latin typeface="Arial" panose="020B0604020202020204" pitchFamily="34" charset="0"/>
              </a:rPr>
              <a:t>2021 </a:t>
            </a:r>
            <a:r>
              <a:rPr lang="en-US" sz="2400" dirty="0">
                <a:latin typeface="Arial" panose="020B0604020202020204" pitchFamily="34" charset="0"/>
              </a:rPr>
              <a:t>= 2,93 million euros</a:t>
            </a:r>
          </a:p>
          <a:p>
            <a:pPr marL="800100" lvl="1" indent="-342900">
              <a:spcBef>
                <a:spcPts val="600"/>
              </a:spcBef>
              <a:spcAft>
                <a:spcPts val="600"/>
              </a:spcAft>
              <a:buFont typeface="Wingdings" panose="05000000000000000000" pitchFamily="2" charset="2"/>
              <a:buChar char="q"/>
            </a:pPr>
            <a:r>
              <a:rPr lang="en-US" sz="2400" dirty="0">
                <a:latin typeface="Arial" panose="020B0604020202020204" pitchFamily="34" charset="0"/>
              </a:rPr>
              <a:t>Net Profit</a:t>
            </a:r>
            <a:r>
              <a:rPr lang="en-US" sz="2400" baseline="-25000" dirty="0">
                <a:latin typeface="Arial" panose="020B0604020202020204" pitchFamily="34" charset="0"/>
              </a:rPr>
              <a:t>2021</a:t>
            </a:r>
            <a:r>
              <a:rPr lang="en-US" sz="2400" dirty="0">
                <a:latin typeface="Arial" panose="020B0604020202020204" pitchFamily="34" charset="0"/>
              </a:rPr>
              <a:t> = 2,16 million euros</a:t>
            </a:r>
            <a:endParaRPr kumimoji="0" lang="en-US" altLang="ro-RO" sz="2400" b="0" i="0" u="none" strike="noStrike" cap="none" normalizeH="0" baseline="0" dirty="0">
              <a:ln>
                <a:noFill/>
              </a:ln>
              <a:effectLst/>
            </a:endParaRPr>
          </a:p>
        </p:txBody>
      </p:sp>
    </p:spTree>
    <p:extLst>
      <p:ext uri="{BB962C8B-B14F-4D97-AF65-F5344CB8AC3E}">
        <p14:creationId xmlns:p14="http://schemas.microsoft.com/office/powerpoint/2010/main" val="3929866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 calcmode="lin" valueType="num">
                                      <p:cBhvr additive="base">
                                        <p:cTn id="7"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anim calcmode="lin" valueType="num">
                                      <p:cBhvr additive="base">
                                        <p:cTn id="13"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4" end="4"/>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anim calcmode="lin" valueType="num">
                                      <p:cBhvr additive="base">
                                        <p:cTn id="1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5" end="5"/>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4">
                                            <p:txEl>
                                              <p:pRg st="6" end="6"/>
                                            </p:txEl>
                                          </p:spTgt>
                                        </p:tgtEl>
                                        <p:attrNameLst>
                                          <p:attrName>style.visibility</p:attrName>
                                        </p:attrNameLst>
                                      </p:cBhvr>
                                      <p:to>
                                        <p:strVal val="visible"/>
                                      </p:to>
                                    </p:set>
                                    <p:anim calcmode="lin" valueType="num">
                                      <p:cBhvr additive="base">
                                        <p:cTn id="21"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6" end="6"/>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4">
                                            <p:txEl>
                                              <p:pRg st="7" end="7"/>
                                            </p:txEl>
                                          </p:spTgt>
                                        </p:tgtEl>
                                        <p:attrNameLst>
                                          <p:attrName>style.visibility</p:attrName>
                                        </p:attrNameLst>
                                      </p:cBhvr>
                                      <p:to>
                                        <p:strVal val="visible"/>
                                      </p:to>
                                    </p:set>
                                    <p:anim calcmode="lin" valueType="num">
                                      <p:cBhvr additive="base">
                                        <p:cTn id="25"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4EDDD-2E90-B5A3-34F1-103AFAA06E97}"/>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2747B60-60F8-38F2-663C-D834ECFD40AC}"/>
              </a:ext>
            </a:extLst>
          </p:cNvPr>
          <p:cNvSpPr>
            <a:spLocks noGrp="1"/>
          </p:cNvSpPr>
          <p:nvPr>
            <p:ph type="sldNum" sz="quarter" idx="12"/>
          </p:nvPr>
        </p:nvSpPr>
        <p:spPr/>
        <p:txBody>
          <a:bodyPr/>
          <a:lstStyle/>
          <a:p>
            <a:fld id="{502E830B-17AC-4E30-8B43-8CA5729D8C83}" type="slidenum">
              <a:rPr lang="en-US" smtClean="0"/>
              <a:pPr/>
              <a:t>9</a:t>
            </a:fld>
            <a:endParaRPr lang="en-US"/>
          </a:p>
        </p:txBody>
      </p:sp>
      <p:sp>
        <p:nvSpPr>
          <p:cNvPr id="10" name="Horizontal Funnel Diagram AIDA">
            <a:extLst>
              <a:ext uri="{FF2B5EF4-FFF2-40B4-BE49-F238E27FC236}">
                <a16:creationId xmlns:a16="http://schemas.microsoft.com/office/drawing/2014/main" id="{B9AD7F70-1779-382E-A6D9-9BB1A94500F0}"/>
              </a:ext>
            </a:extLst>
          </p:cNvPr>
          <p:cNvSpPr txBox="1">
            <a:spLocks/>
          </p:cNvSpPr>
          <p:nvPr/>
        </p:nvSpPr>
        <p:spPr bwMode="auto">
          <a:xfrm>
            <a:off x="685800" y="81071"/>
            <a:ext cx="10445931" cy="6134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FAA26D3D-D897-4be2-8F04-BA451C77F1D7}"/>
          </a:extLst>
        </p:spPr>
        <p:txBody>
          <a:bodyPr vert="horz" wrap="square" lIns="19050" tIns="19050" rIns="19050" bIns="19050" numCol="1" anchor="t" anchorCtr="0" compatLnSpc="1">
            <a:prstTxWarp prst="textNoShape">
              <a:avLst/>
            </a:prstTxWarp>
          </a:bodyPr>
          <a:lstStyle>
            <a:lvl1pPr algn="l" defTabSz="825500" rtl="0" eaLnBrk="0" fontAlgn="base" hangingPunct="0">
              <a:spcBef>
                <a:spcPct val="0"/>
              </a:spcBef>
              <a:spcAft>
                <a:spcPct val="0"/>
              </a:spcAft>
              <a:defRPr sz="10000" b="1" i="0" kern="1200">
                <a:solidFill>
                  <a:schemeClr val="bg1"/>
                </a:solidFill>
                <a:latin typeface="Open Sans" panose="020B0606030504020204" pitchFamily="34" charset="0"/>
                <a:ea typeface="Open Sans" panose="020B0606030504020204" pitchFamily="34" charset="0"/>
                <a:cs typeface="Open Sans" panose="020B0606030504020204" pitchFamily="34" charset="0"/>
                <a:sym typeface="Poppins Medium"/>
              </a:defRPr>
            </a:lvl1pPr>
            <a:lvl2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2pPr>
            <a:lvl3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3pPr>
            <a:lvl4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4pPr>
            <a:lvl5pPr algn="l" defTabSz="825500" rtl="0" eaLnBrk="0" fontAlgn="base" hangingPunct="0">
              <a:spcBef>
                <a:spcPct val="0"/>
              </a:spcBef>
              <a:spcAft>
                <a:spcPct val="0"/>
              </a:spcAft>
              <a:defRPr sz="10000" b="1">
                <a:solidFill>
                  <a:schemeClr val="bg1"/>
                </a:solidFill>
                <a:latin typeface="Montserrat Semi" charset="0"/>
                <a:ea typeface="Montserrat Semi" charset="0"/>
                <a:cs typeface="Montserrat Semi" charset="0"/>
                <a:sym typeface="Poppins Medium"/>
              </a:defRPr>
            </a:lvl5pPr>
            <a:lvl6pPr marL="4572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6pPr>
            <a:lvl7pPr marL="9144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7pPr>
            <a:lvl8pPr marL="13716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8pPr>
            <a:lvl9pPr marL="1828800" algn="l" defTabSz="825500" rtl="0" fontAlgn="base" hangingPunct="0">
              <a:lnSpc>
                <a:spcPct val="80000"/>
              </a:lnSpc>
              <a:spcBef>
                <a:spcPct val="0"/>
              </a:spcBef>
              <a:spcAft>
                <a:spcPct val="0"/>
              </a:spcAft>
              <a:defRPr sz="10000">
                <a:solidFill>
                  <a:srgbClr val="272D30"/>
                </a:solidFill>
                <a:latin typeface="Poppins Medium" charset="0"/>
                <a:ea typeface="Poppins Medium" charset="0"/>
                <a:cs typeface="Poppins Medium" charset="0"/>
                <a:sym typeface="Poppins Medium" charset="0"/>
              </a:defRPr>
            </a:lvl9pPr>
          </a:lstStyle>
          <a:p>
            <a:pPr algn="ctr"/>
            <a:r>
              <a:rPr lang="en-US" sz="3600" b="0" noProof="0" dirty="0">
                <a:solidFill>
                  <a:schemeClr val="tx1"/>
                </a:solidFill>
                <a:latin typeface="Arial" panose="020B0604020202020204" pitchFamily="34" charset="0"/>
                <a:cs typeface="Arial" panose="020B0604020202020204" pitchFamily="34" charset="0"/>
              </a:rPr>
              <a:t>Frame for the Case study: </a:t>
            </a:r>
          </a:p>
          <a:p>
            <a:pPr algn="ctr"/>
            <a:r>
              <a:rPr lang="en-US" sz="3600" b="0" noProof="0" dirty="0">
                <a:solidFill>
                  <a:schemeClr val="tx1"/>
                </a:solidFill>
                <a:latin typeface="Arial" panose="020B0604020202020204" pitchFamily="34" charset="0"/>
                <a:cs typeface="Arial" panose="020B0604020202020204" pitchFamily="34" charset="0"/>
              </a:rPr>
              <a:t>Market value VS Equitable value</a:t>
            </a:r>
            <a:r>
              <a:rPr lang="ro-RO" sz="3600" b="0" baseline="30000" dirty="0">
                <a:solidFill>
                  <a:schemeClr val="tx1"/>
                </a:solidFill>
                <a:latin typeface="Arial" panose="020B0604020202020204" pitchFamily="34" charset="0"/>
                <a:cs typeface="Arial" panose="020B0604020202020204" pitchFamily="34" charset="0"/>
              </a:rPr>
              <a:t>1</a:t>
            </a:r>
            <a:endParaRPr lang="en-US" sz="3600" b="0" noProof="0" dirty="0">
              <a:solidFill>
                <a:schemeClr val="tx1"/>
              </a:solidFill>
              <a:latin typeface="Arial" panose="020B0604020202020204" pitchFamily="34" charset="0"/>
              <a:cs typeface="Arial" panose="020B0604020202020204" pitchFamily="34" charset="0"/>
            </a:endParaRPr>
          </a:p>
        </p:txBody>
      </p:sp>
      <p:sp>
        <p:nvSpPr>
          <p:cNvPr id="4" name="CasetăText 3">
            <a:extLst>
              <a:ext uri="{FF2B5EF4-FFF2-40B4-BE49-F238E27FC236}">
                <a16:creationId xmlns:a16="http://schemas.microsoft.com/office/drawing/2014/main" id="{74AF38F7-E0B4-D893-264C-AD97B4A4FB73}"/>
              </a:ext>
            </a:extLst>
          </p:cNvPr>
          <p:cNvSpPr txBox="1"/>
          <p:nvPr/>
        </p:nvSpPr>
        <p:spPr>
          <a:xfrm>
            <a:off x="756739" y="1327584"/>
            <a:ext cx="10825661" cy="6735177"/>
          </a:xfrm>
          <a:prstGeom prst="rect">
            <a:avLst/>
          </a:prstGeom>
          <a:noFill/>
        </p:spPr>
        <p:txBody>
          <a:bodyPr wrap="square">
            <a:spAutoFit/>
          </a:bodyPr>
          <a:lstStyle/>
          <a:p>
            <a:pPr marL="342900" indent="-342900">
              <a:spcBef>
                <a:spcPts val="600"/>
              </a:spcBef>
              <a:spcAft>
                <a:spcPts val="600"/>
              </a:spcAft>
              <a:buFont typeface="Wingdings" panose="05000000000000000000" pitchFamily="2" charset="2"/>
              <a:buChar char="ü"/>
            </a:pPr>
            <a:r>
              <a:rPr lang="en-US" sz="2000" b="1" dirty="0">
                <a:latin typeface="Arial" panose="020B0604020202020204" pitchFamily="34" charset="0"/>
              </a:rPr>
              <a:t>‘‘</a:t>
            </a:r>
            <a:r>
              <a:rPr lang="en-US" sz="2000" b="1" i="1" dirty="0">
                <a:latin typeface="Arial" panose="020B0604020202020204" pitchFamily="34" charset="0"/>
              </a:rPr>
              <a:t>Market value </a:t>
            </a:r>
            <a:r>
              <a:rPr lang="en-US" sz="2000" i="1" dirty="0">
                <a:latin typeface="Arial" panose="020B0604020202020204" pitchFamily="34" charset="0"/>
              </a:rPr>
              <a:t>is the estimated amount for which an asset and/or liability</a:t>
            </a:r>
            <a:r>
              <a:rPr lang="ro-RO" sz="2000" i="1" dirty="0">
                <a:latin typeface="Arial" panose="020B0604020202020204" pitchFamily="34" charset="0"/>
              </a:rPr>
              <a:t> </a:t>
            </a:r>
            <a:r>
              <a:rPr lang="en-US" sz="2000" i="1" dirty="0">
                <a:latin typeface="Arial" panose="020B0604020202020204" pitchFamily="34" charset="0"/>
              </a:rPr>
              <a:t>should exchange on the valuation date between a willing buyer and a willing seller in an arm’s-length transaction, after proper marketing and where the parties had each acted knowledgeably, prudently and without compulsion.</a:t>
            </a:r>
            <a:endParaRPr lang="ro-RO" sz="2000" i="1" dirty="0">
              <a:latin typeface="Arial" panose="020B0604020202020204" pitchFamily="34" charset="0"/>
            </a:endParaRPr>
          </a:p>
          <a:p>
            <a:pPr marL="342900" indent="-342900">
              <a:spcBef>
                <a:spcPts val="600"/>
              </a:spcBef>
              <a:spcAft>
                <a:spcPts val="600"/>
              </a:spcAft>
              <a:buFont typeface="Wingdings" panose="05000000000000000000" pitchFamily="2" charset="2"/>
              <a:buChar char="ü"/>
            </a:pPr>
            <a:r>
              <a:rPr lang="en-US" sz="2000" b="1" i="1" dirty="0">
                <a:latin typeface="Arial" panose="020B0604020202020204" pitchFamily="34" charset="0"/>
              </a:rPr>
              <a:t>Equitable value </a:t>
            </a:r>
            <a:r>
              <a:rPr lang="en-US" sz="2000" i="1" dirty="0">
                <a:latin typeface="Arial" panose="020B0604020202020204" pitchFamily="34" charset="0"/>
              </a:rPr>
              <a:t>is the estimated price for the transfer of an asset or liability</a:t>
            </a:r>
            <a:r>
              <a:rPr lang="ro-RO" sz="2000" i="1" dirty="0">
                <a:latin typeface="Arial" panose="020B0604020202020204" pitchFamily="34" charset="0"/>
              </a:rPr>
              <a:t> </a:t>
            </a:r>
            <a:r>
              <a:rPr lang="en-US" sz="2000" i="1" dirty="0">
                <a:latin typeface="Arial" panose="020B0604020202020204" pitchFamily="34" charset="0"/>
              </a:rPr>
              <a:t>between identified knowledgeable and willing parties that reflects the respective interests of those parties. Equitable value requires the assessment of the price that is fair between two specific, identified parties considering the respective advantages or disadvantages that each will gain from the transaction. </a:t>
            </a:r>
            <a:endParaRPr lang="ro-RO" sz="2000" i="1" dirty="0">
              <a:latin typeface="Arial" panose="020B0604020202020204" pitchFamily="34" charset="0"/>
            </a:endParaRPr>
          </a:p>
          <a:p>
            <a:pPr>
              <a:spcBef>
                <a:spcPts val="600"/>
              </a:spcBef>
              <a:spcAft>
                <a:spcPts val="600"/>
              </a:spcAft>
            </a:pPr>
            <a:r>
              <a:rPr lang="en-US" sz="2000" i="1" dirty="0">
                <a:latin typeface="Arial" panose="020B0604020202020204" pitchFamily="34" charset="0"/>
              </a:rPr>
              <a:t>Examples of the use of </a:t>
            </a:r>
            <a:r>
              <a:rPr lang="en-US" sz="2000" b="1" i="1" dirty="0">
                <a:latin typeface="Arial" panose="020B0604020202020204" pitchFamily="34" charset="0"/>
              </a:rPr>
              <a:t>equitable value </a:t>
            </a:r>
            <a:r>
              <a:rPr lang="en-US" sz="2000" i="1" dirty="0">
                <a:latin typeface="Arial" panose="020B0604020202020204" pitchFamily="34" charset="0"/>
              </a:rPr>
              <a:t>include: </a:t>
            </a:r>
          </a:p>
          <a:p>
            <a:pPr marL="342900" indent="-342900">
              <a:spcBef>
                <a:spcPts val="600"/>
              </a:spcBef>
              <a:spcAft>
                <a:spcPts val="600"/>
              </a:spcAft>
              <a:buFont typeface="Wingdings" panose="05000000000000000000" pitchFamily="2" charset="2"/>
              <a:buChar char="ü"/>
            </a:pPr>
            <a:r>
              <a:rPr lang="en-US" sz="2000" i="1" dirty="0">
                <a:latin typeface="Arial" panose="020B0604020202020204" pitchFamily="34" charset="0"/>
              </a:rPr>
              <a:t>(a) determination of </a:t>
            </a:r>
            <a:r>
              <a:rPr lang="en-US" sz="2000" i="1" u="sng" dirty="0">
                <a:latin typeface="Arial" panose="020B0604020202020204" pitchFamily="34" charset="0"/>
              </a:rPr>
              <a:t>a price that is equitable for a shareholding in a non</a:t>
            </a:r>
            <a:r>
              <a:rPr lang="ro-RO" sz="2000" i="1" u="sng" dirty="0">
                <a:latin typeface="Arial" panose="020B0604020202020204" pitchFamily="34" charset="0"/>
              </a:rPr>
              <a:t>-</a:t>
            </a:r>
            <a:r>
              <a:rPr lang="en-US" sz="2000" i="1" u="sng" dirty="0">
                <a:latin typeface="Arial" panose="020B0604020202020204" pitchFamily="34" charset="0"/>
              </a:rPr>
              <a:t>quoted business</a:t>
            </a:r>
            <a:r>
              <a:rPr lang="en-US" sz="2000" i="1" dirty="0">
                <a:latin typeface="Arial" panose="020B0604020202020204" pitchFamily="34" charset="0"/>
              </a:rPr>
              <a:t>, where the holdings of two specific parties may mean that </a:t>
            </a:r>
            <a:r>
              <a:rPr lang="en-US" sz="2000" i="1" u="sng" dirty="0">
                <a:latin typeface="Arial" panose="020B0604020202020204" pitchFamily="34" charset="0"/>
              </a:rPr>
              <a:t>the price that is equitable between them is different from the price</a:t>
            </a:r>
            <a:r>
              <a:rPr lang="ro-RO" sz="2000" i="1" u="sng" dirty="0">
                <a:latin typeface="Arial" panose="020B0604020202020204" pitchFamily="34" charset="0"/>
              </a:rPr>
              <a:t> </a:t>
            </a:r>
            <a:r>
              <a:rPr lang="en-US" sz="2000" i="1" u="sng" dirty="0">
                <a:latin typeface="Arial" panose="020B0604020202020204" pitchFamily="34" charset="0"/>
              </a:rPr>
              <a:t>that might be obtainable in the marke</a:t>
            </a:r>
            <a:r>
              <a:rPr lang="en-US" sz="2000" i="1" dirty="0">
                <a:latin typeface="Arial" panose="020B0604020202020204" pitchFamily="34" charset="0"/>
              </a:rPr>
              <a:t>t</a:t>
            </a:r>
            <a:r>
              <a:rPr lang="ro-RO" sz="2000" i="1" dirty="0">
                <a:latin typeface="Arial" panose="020B0604020202020204" pitchFamily="34" charset="0"/>
              </a:rPr>
              <a:t> ... </a:t>
            </a:r>
            <a:r>
              <a:rPr lang="en-US" sz="2000" b="1" dirty="0">
                <a:latin typeface="Arial" panose="020B0604020202020204" pitchFamily="34" charset="0"/>
              </a:rPr>
              <a:t>”</a:t>
            </a:r>
            <a:endParaRPr lang="ro-RO" sz="2000" dirty="0">
              <a:latin typeface="Arial" panose="020B0604020202020204" pitchFamily="34" charset="0"/>
            </a:endParaRPr>
          </a:p>
          <a:p>
            <a:pPr>
              <a:spcBef>
                <a:spcPts val="600"/>
              </a:spcBef>
              <a:spcAft>
                <a:spcPts val="600"/>
              </a:spcAft>
            </a:pPr>
            <a:endParaRPr lang="en-US" sz="1600" i="1" baseline="30000" noProof="0" dirty="0">
              <a:latin typeface="Arial" panose="020B0604020202020204" pitchFamily="34" charset="0"/>
            </a:endParaRPr>
          </a:p>
          <a:p>
            <a:pPr>
              <a:spcBef>
                <a:spcPts val="600"/>
              </a:spcBef>
              <a:spcAft>
                <a:spcPts val="600"/>
              </a:spcAft>
            </a:pPr>
            <a:r>
              <a:rPr lang="en-US" sz="1600" i="1" baseline="30000" noProof="0" dirty="0">
                <a:latin typeface="Arial" panose="020B0604020202020204" pitchFamily="34" charset="0"/>
              </a:rPr>
              <a:t>1</a:t>
            </a:r>
            <a:r>
              <a:rPr lang="en-US" sz="1600" i="1" noProof="0" dirty="0">
                <a:latin typeface="Arial" panose="020B0604020202020204" pitchFamily="34" charset="0"/>
              </a:rPr>
              <a:t>International Valuation Standards </a:t>
            </a:r>
            <a:r>
              <a:rPr lang="ro-RO" sz="1600" i="1" noProof="0" dirty="0">
                <a:latin typeface="Arial" panose="020B0604020202020204" pitchFamily="34" charset="0"/>
              </a:rPr>
              <a:t>&amp; </a:t>
            </a:r>
            <a:r>
              <a:rPr lang="en-US" sz="1600" i="1" noProof="0" dirty="0">
                <a:latin typeface="Arial" panose="020B0604020202020204" pitchFamily="34" charset="0"/>
              </a:rPr>
              <a:t>Assets Valuation Standards </a:t>
            </a:r>
            <a:r>
              <a:rPr lang="ro-RO" sz="1600" i="1" dirty="0">
                <a:latin typeface="Arial" panose="020B0604020202020204" pitchFamily="34" charset="0"/>
              </a:rPr>
              <a:t>(SEV ANEVAR) </a:t>
            </a:r>
            <a:r>
              <a:rPr lang="en-US" sz="1600" i="1" noProof="0" dirty="0">
                <a:latin typeface="Arial" panose="020B0604020202020204" pitchFamily="34" charset="0"/>
              </a:rPr>
              <a:t>– IVS 102 Bases of Value</a:t>
            </a:r>
            <a:r>
              <a:rPr lang="ro-RO" sz="1600" i="1" noProof="0" dirty="0">
                <a:latin typeface="Arial" panose="020B0604020202020204" pitchFamily="34" charset="0"/>
              </a:rPr>
              <a:t> (SEV 102)</a:t>
            </a:r>
            <a:endParaRPr lang="en-US" i="1" noProof="0" dirty="0">
              <a:latin typeface="Arial" panose="020B0604020202020204" pitchFamily="34" charset="0"/>
            </a:endParaRPr>
          </a:p>
          <a:p>
            <a:pPr>
              <a:spcBef>
                <a:spcPts val="600"/>
              </a:spcBef>
              <a:spcAft>
                <a:spcPts val="600"/>
              </a:spcAft>
            </a:pPr>
            <a:endParaRPr lang="en-US" sz="2400" i="1" dirty="0">
              <a:latin typeface="Arial" panose="020B0604020202020204" pitchFamily="34" charset="0"/>
            </a:endParaRPr>
          </a:p>
          <a:p>
            <a:pPr>
              <a:spcBef>
                <a:spcPts val="600"/>
              </a:spcBef>
            </a:pPr>
            <a:endParaRPr lang="en-US" sz="2200" i="1" dirty="0">
              <a:latin typeface="Arial" panose="020B0604020202020204" pitchFamily="34" charset="0"/>
            </a:endParaRPr>
          </a:p>
          <a:p>
            <a:pPr>
              <a:spcBef>
                <a:spcPts val="600"/>
              </a:spcBef>
            </a:pPr>
            <a:endParaRPr kumimoji="0" lang="en-US" altLang="ro-RO" sz="2400" b="0" i="0" u="none" strike="noStrike" cap="none" normalizeH="0" baseline="0" dirty="0">
              <a:ln>
                <a:noFill/>
              </a:ln>
              <a:effectLst/>
            </a:endParaRPr>
          </a:p>
        </p:txBody>
      </p:sp>
    </p:spTree>
    <p:extLst>
      <p:ext uri="{BB962C8B-B14F-4D97-AF65-F5344CB8AC3E}">
        <p14:creationId xmlns:p14="http://schemas.microsoft.com/office/powerpoint/2010/main" val="3810805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anim calcmode="lin" valueType="num">
                                      <p:cBhvr additive="base">
                                        <p:cTn id="23"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Vapor Trail">
  <a:themeElements>
    <a:clrScheme name="Vapor Trail">
      <a:dk1>
        <a:sysClr val="windowText" lastClr="000000"/>
      </a:dk1>
      <a:lt1>
        <a:sysClr val="window" lastClr="FFFFFF"/>
      </a:lt1>
      <a:dk2>
        <a:srgbClr val="454545"/>
      </a:dk2>
      <a:lt2>
        <a:srgbClr val="DADADA"/>
      </a:lt2>
      <a:accent1>
        <a:srgbClr val="DF2E28"/>
      </a:accent1>
      <a:accent2>
        <a:srgbClr val="FE801A"/>
      </a:accent2>
      <a:accent3>
        <a:srgbClr val="E9BF35"/>
      </a:accent3>
      <a:accent4>
        <a:srgbClr val="81BB42"/>
      </a:accent4>
      <a:accent5>
        <a:srgbClr val="32C7A9"/>
      </a:accent5>
      <a:accent6>
        <a:srgbClr val="4A9BDC"/>
      </a:accent6>
      <a:hlink>
        <a:srgbClr val="F0532B"/>
      </a:hlink>
      <a:folHlink>
        <a:srgbClr val="F38B53"/>
      </a:folHlink>
    </a:clrScheme>
    <a:fontScheme name="Vapor Trail">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Vapor Trail">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por Trail" id="{4FDF2955-7D9C-493C-B9F9-C205151B46CD}" vid="{8F31A783-2159-4870-BC29-2BA7D038EA4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FI">
    <a:dk1>
      <a:sysClr val="windowText" lastClr="000000"/>
    </a:dk1>
    <a:lt1>
      <a:sysClr val="window" lastClr="FFFFFF"/>
    </a:lt1>
    <a:dk2>
      <a:srgbClr val="FA621C"/>
    </a:dk2>
    <a:lt2>
      <a:srgbClr val="132E57"/>
    </a:lt2>
    <a:accent1>
      <a:srgbClr val="E6E7E8"/>
    </a:accent1>
    <a:accent2>
      <a:srgbClr val="F57A16"/>
    </a:accent2>
    <a:accent3>
      <a:srgbClr val="1E8496"/>
    </a:accent3>
    <a:accent4>
      <a:srgbClr val="E6E7E8"/>
    </a:accent4>
    <a:accent5>
      <a:srgbClr val="ED942D"/>
    </a:accent5>
    <a:accent6>
      <a:srgbClr val="1E2A39"/>
    </a:accent6>
    <a:hlink>
      <a:srgbClr val="E6E7E8"/>
    </a:hlink>
    <a:folHlink>
      <a:srgbClr val="676767"/>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CFI">
    <a:dk1>
      <a:sysClr val="windowText" lastClr="000000"/>
    </a:dk1>
    <a:lt1>
      <a:sysClr val="window" lastClr="FFFFFF"/>
    </a:lt1>
    <a:dk2>
      <a:srgbClr val="FA621C"/>
    </a:dk2>
    <a:lt2>
      <a:srgbClr val="132E57"/>
    </a:lt2>
    <a:accent1>
      <a:srgbClr val="E6E7E8"/>
    </a:accent1>
    <a:accent2>
      <a:srgbClr val="F57A16"/>
    </a:accent2>
    <a:accent3>
      <a:srgbClr val="1E8496"/>
    </a:accent3>
    <a:accent4>
      <a:srgbClr val="E6E7E8"/>
    </a:accent4>
    <a:accent5>
      <a:srgbClr val="ED942D"/>
    </a:accent5>
    <a:accent6>
      <a:srgbClr val="1E2A39"/>
    </a:accent6>
    <a:hlink>
      <a:srgbClr val="E6E7E8"/>
    </a:hlink>
    <a:folHlink>
      <a:srgbClr val="676767"/>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TM04033937[[fn=Vapor Trail]]</Template>
  <TotalTime>83</TotalTime>
  <Words>2083</Words>
  <Application>Microsoft Office PowerPoint</Application>
  <PresentationFormat>Ecran lat</PresentationFormat>
  <Paragraphs>250</Paragraphs>
  <Slides>26</Slides>
  <Notes>21</Notes>
  <HiddenSlides>0</HiddenSlides>
  <MMClips>1</MMClips>
  <ScaleCrop>false</ScaleCrop>
  <HeadingPairs>
    <vt:vector size="8" baseType="variant">
      <vt:variant>
        <vt:lpstr>Fonturi utilizate</vt:lpstr>
      </vt:variant>
      <vt:variant>
        <vt:i4>9</vt:i4>
      </vt:variant>
      <vt:variant>
        <vt:lpstr>Temă</vt:lpstr>
      </vt:variant>
      <vt:variant>
        <vt:i4>1</vt:i4>
      </vt:variant>
      <vt:variant>
        <vt:lpstr>Servere OLE încorporate</vt:lpstr>
      </vt:variant>
      <vt:variant>
        <vt:i4>1</vt:i4>
      </vt:variant>
      <vt:variant>
        <vt:lpstr>Titluri diapozitive</vt:lpstr>
      </vt:variant>
      <vt:variant>
        <vt:i4>26</vt:i4>
      </vt:variant>
    </vt:vector>
  </HeadingPairs>
  <TitlesOfParts>
    <vt:vector size="37" baseType="lpstr">
      <vt:lpstr>Arial</vt:lpstr>
      <vt:lpstr>Arial Black</vt:lpstr>
      <vt:lpstr>Calibri</vt:lpstr>
      <vt:lpstr>Calibri Light</vt:lpstr>
      <vt:lpstr>Cambria Math</vt:lpstr>
      <vt:lpstr>Century Gothic</vt:lpstr>
      <vt:lpstr>Courier New</vt:lpstr>
      <vt:lpstr>Verdana</vt:lpstr>
      <vt:lpstr>Wingdings</vt:lpstr>
      <vt:lpstr>Vapor Trail</vt:lpstr>
      <vt:lpstr>Worksheet</vt:lpstr>
      <vt:lpstr>Defending Your BV from the Sell-Side Perspective   Two Tales, Same Cheese Factory</vt:lpstr>
      <vt:lpstr>Prezentare PowerPoint</vt:lpstr>
      <vt:lpstr>TopicS</vt:lpstr>
      <vt:lpstr>Prezentare PowerPoint</vt:lpstr>
      <vt:lpstr>Prezentare PowerPoint</vt:lpstr>
      <vt:lpstr>The position of the Valuer</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Intelligence Pyramid</vt:lpstr>
      <vt:lpstr>Prezentare PowerPoint</vt:lpstr>
      <vt:lpstr>Prezentare PowerPoint</vt:lpstr>
      <vt:lpstr>Prezentare PowerPoint</vt:lpstr>
      <vt:lpstr>Prezentare PowerPoint</vt:lpstr>
      <vt:lpstr>Prezentare PowerPoint</vt:lpstr>
      <vt:lpstr>Prezentare PowerPoint</vt:lpstr>
      <vt:lpstr>Prezentare PowerPoint</vt:lpstr>
      <vt:lpstr>Prezentare PowerPoint</vt:lpstr>
      <vt:lpstr>Thank You! Strive for success in all your  Valuation endeavours!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Daniel Manate</dc:creator>
  <cp:lastModifiedBy>Manate Daniel</cp:lastModifiedBy>
  <cp:revision>359</cp:revision>
  <dcterms:created xsi:type="dcterms:W3CDTF">2018-04-28T17:56:43Z</dcterms:created>
  <dcterms:modified xsi:type="dcterms:W3CDTF">2025-10-02T05:14:53Z</dcterms:modified>
</cp:coreProperties>
</file>